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Lst>
  <p:sldIdLst>
    <p:sldId id="897" r:id="rId4"/>
    <p:sldId id="991" r:id="rId5"/>
    <p:sldId id="914" r:id="rId6"/>
    <p:sldId id="915" r:id="rId7"/>
    <p:sldId id="916" r:id="rId8"/>
    <p:sldId id="993" r:id="rId9"/>
    <p:sldId id="994" r:id="rId10"/>
    <p:sldId id="995" r:id="rId11"/>
    <p:sldId id="1033" r:id="rId12"/>
    <p:sldId id="992" r:id="rId13"/>
    <p:sldId id="918" r:id="rId14"/>
    <p:sldId id="917" r:id="rId15"/>
    <p:sldId id="1005" r:id="rId16"/>
    <p:sldId id="998" r:id="rId17"/>
    <p:sldId id="1000" r:id="rId18"/>
    <p:sldId id="1001" r:id="rId19"/>
    <p:sldId id="1002" r:id="rId20"/>
    <p:sldId id="1003" r:id="rId21"/>
    <p:sldId id="1004" r:id="rId22"/>
    <p:sldId id="1013" r:id="rId23"/>
    <p:sldId id="1014" r:id="rId24"/>
    <p:sldId id="1015" r:id="rId25"/>
    <p:sldId id="1035" r:id="rId26"/>
    <p:sldId id="1010" r:id="rId27"/>
    <p:sldId id="996" r:id="rId28"/>
    <p:sldId id="1007" r:id="rId29"/>
    <p:sldId id="1008" r:id="rId30"/>
    <p:sldId id="1011" r:id="rId31"/>
    <p:sldId id="997" r:id="rId32"/>
    <p:sldId id="1012" r:id="rId33"/>
    <p:sldId id="1016" r:id="rId34"/>
    <p:sldId id="1034" r:id="rId35"/>
    <p:sldId id="1017" r:id="rId36"/>
    <p:sldId id="1018" r:id="rId37"/>
    <p:sldId id="1028" r:id="rId38"/>
    <p:sldId id="8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11/21/2020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11/21/2020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11/21/2020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04753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42744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8948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11/21/2020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74119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6879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11/21/2020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11/21/2020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11/21/2020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11/21/2020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11/21/2020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11/21/2020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11/21/2020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11/21/2020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510900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06120" y="3762035"/>
            <a:ext cx="10779763" cy="714939"/>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 1   P  Y  T  H  O  N   1 0 1</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pic>
        <p:nvPicPr>
          <p:cNvPr id="7" name="Picture 6">
            <a:extLst>
              <a:ext uri="{FF2B5EF4-FFF2-40B4-BE49-F238E27FC236}">
                <a16:creationId xmlns:a16="http://schemas.microsoft.com/office/drawing/2014/main" id="{EE08FBF9-BFDD-4F04-B75A-BDBD0FA7FBB8}"/>
              </a:ext>
            </a:extLst>
          </p:cNvPr>
          <p:cNvPicPr>
            <a:picLocks noChangeAspect="1"/>
          </p:cNvPicPr>
          <p:nvPr/>
        </p:nvPicPr>
        <p:blipFill>
          <a:blip r:embed="rId3"/>
          <a:stretch>
            <a:fillRect/>
          </a:stretch>
        </p:blipFill>
        <p:spPr>
          <a:xfrm>
            <a:off x="5266823" y="1558392"/>
            <a:ext cx="1658354" cy="158593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Python Overview</a:t>
            </a:r>
          </a:p>
        </p:txBody>
      </p:sp>
    </p:spTree>
    <p:extLst>
      <p:ext uri="{BB962C8B-B14F-4D97-AF65-F5344CB8AC3E}">
        <p14:creationId xmlns:p14="http://schemas.microsoft.com/office/powerpoint/2010/main" val="401945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fontScale="92500" lnSpcReduction="20000"/>
          </a:bodyPr>
          <a:lstStyle/>
          <a:p>
            <a:pPr algn="just">
              <a:lnSpc>
                <a:spcPct val="200000"/>
              </a:lnSpc>
              <a:spcBef>
                <a:spcPts val="0"/>
              </a:spcBef>
            </a:pPr>
            <a:r>
              <a:rPr lang="en-US" sz="2000" dirty="0">
                <a:solidFill>
                  <a:schemeClr val="bg1"/>
                </a:solidFill>
                <a:latin typeface="Arial" panose="020B0604020202020204" pitchFamily="34" charset="0"/>
                <a:cs typeface="Arial" panose="020B0604020202020204" pitchFamily="34" charset="0"/>
              </a:rPr>
              <a:t>Python is </a:t>
            </a:r>
            <a:r>
              <a:rPr lang="en-US" sz="2000" dirty="0">
                <a:solidFill>
                  <a:srgbClr val="00B0F0"/>
                </a:solidFill>
                <a:latin typeface="Arial" panose="020B0604020202020204" pitchFamily="34" charset="0"/>
                <a:cs typeface="Arial" panose="020B0604020202020204" pitchFamily="34" charset="0"/>
              </a:rPr>
              <a:t>high level </a:t>
            </a:r>
            <a:r>
              <a:rPr lang="en-US" sz="2000" dirty="0">
                <a:solidFill>
                  <a:schemeClr val="bg1"/>
                </a:solidFill>
                <a:latin typeface="Arial" panose="020B0604020202020204" pitchFamily="34" charset="0"/>
                <a:cs typeface="Arial" panose="020B0604020202020204" pitchFamily="34" charset="0"/>
              </a:rPr>
              <a:t>programming language</a:t>
            </a:r>
          </a:p>
          <a:p>
            <a:pPr algn="just">
              <a:lnSpc>
                <a:spcPct val="200000"/>
              </a:lnSpc>
              <a:spcBef>
                <a:spcPts val="0"/>
              </a:spcBef>
            </a:pPr>
            <a:r>
              <a:rPr lang="en-US" sz="2000" dirty="0">
                <a:solidFill>
                  <a:schemeClr val="bg1"/>
                </a:solidFill>
                <a:latin typeface="Arial" panose="020B0604020202020204" pitchFamily="34" charset="0"/>
                <a:cs typeface="Arial" panose="020B0604020202020204" pitchFamily="34" charset="0"/>
              </a:rPr>
              <a:t>Python was developed by </a:t>
            </a:r>
            <a:r>
              <a:rPr lang="en-IN" sz="2000" dirty="0">
                <a:solidFill>
                  <a:schemeClr val="bg1"/>
                </a:solidFill>
                <a:latin typeface="Arial" panose="020B0604020202020204" pitchFamily="34" charset="0"/>
                <a:cs typeface="Arial" panose="020B0604020202020204" pitchFamily="34" charset="0"/>
              </a:rPr>
              <a:t>Guido Van Rossum in 1989 while working at National Research Institute at Netherlands in 20</a:t>
            </a:r>
            <a:r>
              <a:rPr lang="en-IN" sz="2000" baseline="30000" dirty="0">
                <a:solidFill>
                  <a:schemeClr val="bg1"/>
                </a:solidFill>
                <a:latin typeface="Arial" panose="020B0604020202020204" pitchFamily="34" charset="0"/>
                <a:cs typeface="Arial" panose="020B0604020202020204" pitchFamily="34" charset="0"/>
              </a:rPr>
              <a:t>th</a:t>
            </a:r>
            <a:r>
              <a:rPr lang="en-IN" sz="2000" dirty="0">
                <a:solidFill>
                  <a:schemeClr val="bg1"/>
                </a:solidFill>
                <a:latin typeface="Arial" panose="020B0604020202020204" pitchFamily="34" charset="0"/>
                <a:cs typeface="Arial" panose="020B0604020202020204" pitchFamily="34" charset="0"/>
              </a:rPr>
              <a:t> Feb 1991</a:t>
            </a:r>
          </a:p>
          <a:p>
            <a:pPr algn="just">
              <a:lnSpc>
                <a:spcPct val="200000"/>
              </a:lnSpc>
              <a:spcBef>
                <a:spcPts val="0"/>
              </a:spcBef>
            </a:pPr>
            <a:r>
              <a:rPr lang="en-IN" sz="2000" dirty="0">
                <a:solidFill>
                  <a:schemeClr val="bg1"/>
                </a:solidFill>
                <a:latin typeface="Arial" panose="020B0604020202020204" pitchFamily="34" charset="0"/>
                <a:cs typeface="Arial" panose="020B0604020202020204" pitchFamily="34" charset="0"/>
              </a:rPr>
              <a:t>The name “Python” was coined from TV show “The Complete Monty Python’s Circus” which was broadcasted in BBC from 1969 to 1974</a:t>
            </a:r>
          </a:p>
          <a:p>
            <a:pPr algn="just">
              <a:lnSpc>
                <a:spcPct val="200000"/>
              </a:lnSpc>
              <a:spcBef>
                <a:spcPts val="0"/>
              </a:spcBef>
            </a:pPr>
            <a:r>
              <a:rPr lang="en-IN" sz="2000" dirty="0">
                <a:solidFill>
                  <a:schemeClr val="bg1"/>
                </a:solidFill>
                <a:latin typeface="Arial" panose="020B0604020202020204" pitchFamily="34" charset="0"/>
                <a:cs typeface="Arial" panose="020B0604020202020204" pitchFamily="34" charset="0"/>
              </a:rPr>
              <a:t>Guido developed Python programming language by taking almost all programming features from different languages</a:t>
            </a:r>
          </a:p>
          <a:p>
            <a:pPr lvl="1" algn="just">
              <a:lnSpc>
                <a:spcPct val="200000"/>
              </a:lnSpc>
              <a:spcBef>
                <a:spcPts val="0"/>
              </a:spcBef>
              <a:buSzPct val="50000"/>
              <a:buFont typeface="Courier New" panose="02070309020205020404" pitchFamily="49" charset="0"/>
              <a:buChar char="o"/>
            </a:pPr>
            <a:r>
              <a:rPr lang="en-IN" sz="1600" dirty="0">
                <a:solidFill>
                  <a:schemeClr val="bg1"/>
                </a:solidFill>
                <a:latin typeface="Arial" panose="020B0604020202020204" pitchFamily="34" charset="0"/>
                <a:cs typeface="Arial" panose="020B0604020202020204" pitchFamily="34" charset="0"/>
              </a:rPr>
              <a:t>Functional programming features from C</a:t>
            </a:r>
          </a:p>
          <a:p>
            <a:pPr lvl="1" algn="just">
              <a:lnSpc>
                <a:spcPct val="200000"/>
              </a:lnSpc>
              <a:spcBef>
                <a:spcPts val="0"/>
              </a:spcBef>
              <a:buSzPct val="50000"/>
              <a:buFont typeface="Courier New" panose="02070309020205020404" pitchFamily="49" charset="0"/>
              <a:buChar char="o"/>
            </a:pPr>
            <a:r>
              <a:rPr lang="en-IN" sz="1600" dirty="0">
                <a:solidFill>
                  <a:schemeClr val="bg1"/>
                </a:solidFill>
                <a:latin typeface="Arial" panose="020B0604020202020204" pitchFamily="34" charset="0"/>
                <a:cs typeface="Arial" panose="020B0604020202020204" pitchFamily="34" charset="0"/>
              </a:rPr>
              <a:t>Object Oriented programming features from C++</a:t>
            </a:r>
          </a:p>
          <a:p>
            <a:pPr lvl="1" algn="just">
              <a:lnSpc>
                <a:spcPct val="200000"/>
              </a:lnSpc>
              <a:spcBef>
                <a:spcPts val="0"/>
              </a:spcBef>
              <a:buSzPct val="50000"/>
              <a:buFont typeface="Courier New" panose="02070309020205020404" pitchFamily="49" charset="0"/>
              <a:buChar char="o"/>
            </a:pPr>
            <a:r>
              <a:rPr lang="en-IN" sz="1600" dirty="0">
                <a:solidFill>
                  <a:schemeClr val="bg1"/>
                </a:solidFill>
                <a:latin typeface="Arial" panose="020B0604020202020204" pitchFamily="34" charset="0"/>
                <a:cs typeface="Arial" panose="020B0604020202020204" pitchFamily="34" charset="0"/>
              </a:rPr>
              <a:t>Scripting Language features from Perl and Shell script</a:t>
            </a:r>
          </a:p>
          <a:p>
            <a:pPr lvl="1" algn="just">
              <a:lnSpc>
                <a:spcPct val="200000"/>
              </a:lnSpc>
              <a:spcBef>
                <a:spcPts val="0"/>
              </a:spcBef>
              <a:buSzPct val="50000"/>
              <a:buFont typeface="Courier New" panose="02070309020205020404" pitchFamily="49" charset="0"/>
              <a:buChar char="o"/>
            </a:pPr>
            <a:r>
              <a:rPr lang="en-IN" sz="1600" dirty="0">
                <a:solidFill>
                  <a:schemeClr val="bg1"/>
                </a:solidFill>
                <a:latin typeface="Arial" panose="020B0604020202020204" pitchFamily="34" charset="0"/>
                <a:cs typeface="Arial" panose="020B0604020202020204" pitchFamily="34" charset="0"/>
              </a:rPr>
              <a:t>Modular programming features from Modula-3</a:t>
            </a:r>
          </a:p>
          <a:p>
            <a:pPr lvl="1" algn="just">
              <a:lnSpc>
                <a:spcPct val="150000"/>
              </a:lnSpc>
              <a:spcBef>
                <a:spcPts val="0"/>
              </a:spcBef>
              <a:buSzPct val="50000"/>
              <a:buFont typeface="Courier New" panose="02070309020205020404" pitchFamily="49" charset="0"/>
              <a:buChar char="o"/>
            </a:pPr>
            <a:endParaRPr lang="en-IN" sz="1600" dirty="0">
              <a:solidFill>
                <a:schemeClr val="bg1"/>
              </a:solidFill>
              <a:latin typeface="Arial" panose="020B0604020202020204" pitchFamily="34" charset="0"/>
              <a:cs typeface="Arial" panose="020B0604020202020204" pitchFamily="34" charset="0"/>
            </a:endParaRPr>
          </a:p>
          <a:p>
            <a:pPr lvl="1" algn="just">
              <a:lnSpc>
                <a:spcPct val="150000"/>
              </a:lnSpc>
              <a:spcBef>
                <a:spcPts val="0"/>
              </a:spcBef>
              <a:buSzPct val="50000"/>
              <a:buFont typeface="Courier New" panose="02070309020205020404" pitchFamily="49" charset="0"/>
              <a:buChar char="o"/>
            </a:pPr>
            <a:endParaRPr lang="en-US" sz="16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3" name="Picture 2">
            <a:extLst>
              <a:ext uri="{FF2B5EF4-FFF2-40B4-BE49-F238E27FC236}">
                <a16:creationId xmlns:a16="http://schemas.microsoft.com/office/drawing/2014/main" id="{D5373303-E170-4A26-95B7-5672AFB789DB}"/>
              </a:ext>
            </a:extLst>
          </p:cNvPr>
          <p:cNvPicPr>
            <a:picLocks noChangeAspect="1"/>
          </p:cNvPicPr>
          <p:nvPr/>
        </p:nvPicPr>
        <p:blipFill>
          <a:blip r:embed="rId2"/>
          <a:stretch>
            <a:fillRect/>
          </a:stretch>
        </p:blipFill>
        <p:spPr>
          <a:xfrm>
            <a:off x="7618117" y="4296817"/>
            <a:ext cx="3940383" cy="2275433"/>
          </a:xfrm>
          <a:prstGeom prst="rect">
            <a:avLst/>
          </a:prstGeom>
        </p:spPr>
      </p:pic>
    </p:spTree>
    <p:extLst>
      <p:ext uri="{BB962C8B-B14F-4D97-AF65-F5344CB8AC3E}">
        <p14:creationId xmlns:p14="http://schemas.microsoft.com/office/powerpoint/2010/main" val="52389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Author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Guido Van Rossum - A Dutch programmer, popularly known as the author of Python programming language. He has created Python in 1989 and has worked for Google , Dropbox and currently employed in Microsoft.</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6" name="Picture 5">
            <a:extLst>
              <a:ext uri="{FF2B5EF4-FFF2-40B4-BE49-F238E27FC236}">
                <a16:creationId xmlns:a16="http://schemas.microsoft.com/office/drawing/2014/main" id="{9B9F1217-6A9C-405B-B983-58BFD4E3E431}"/>
              </a:ext>
            </a:extLst>
          </p:cNvPr>
          <p:cNvPicPr>
            <a:picLocks noChangeAspect="1"/>
          </p:cNvPicPr>
          <p:nvPr/>
        </p:nvPicPr>
        <p:blipFill>
          <a:blip r:embed="rId2"/>
          <a:stretch>
            <a:fillRect/>
          </a:stretch>
        </p:blipFill>
        <p:spPr>
          <a:xfrm>
            <a:off x="4074737" y="2213498"/>
            <a:ext cx="6647666" cy="4431777"/>
          </a:xfrm>
          <a:prstGeom prst="rect">
            <a:avLst/>
          </a:prstGeom>
        </p:spPr>
      </p:pic>
    </p:spTree>
    <p:extLst>
      <p:ext uri="{BB962C8B-B14F-4D97-AF65-F5344CB8AC3E}">
        <p14:creationId xmlns:p14="http://schemas.microsoft.com/office/powerpoint/2010/main" val="40728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Features of Python</a:t>
            </a:r>
          </a:p>
        </p:txBody>
      </p:sp>
    </p:spTree>
    <p:extLst>
      <p:ext uri="{BB962C8B-B14F-4D97-AF65-F5344CB8AC3E}">
        <p14:creationId xmlns:p14="http://schemas.microsoft.com/office/powerpoint/2010/main" val="3519280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Simple and easy to learn</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Freeware and Open Source</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High level programming language</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Platform independent</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Portability</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Dynamically typed</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Both Procedure Oriented and Object Oriented</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Interpreted</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Embedded</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Extensible</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Rich library collection</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29B90AF-FC85-40AE-8B39-E6C4AEF811A5}"/>
              </a:ext>
            </a:extLst>
          </p:cNvPr>
          <p:cNvSpPr txBox="1"/>
          <p:nvPr/>
        </p:nvSpPr>
        <p:spPr>
          <a:xfrm>
            <a:off x="5262886" y="1104900"/>
            <a:ext cx="6661396" cy="2805320"/>
          </a:xfrm>
          <a:prstGeom prst="rect">
            <a:avLst/>
          </a:prstGeom>
          <a:noFill/>
        </p:spPr>
        <p:txBody>
          <a:bodyPr wrap="square">
            <a:spAutoFit/>
          </a:bodyPr>
          <a:lstStyle/>
          <a:p>
            <a:pPr algn="just">
              <a:lnSpc>
                <a:spcPct val="150000"/>
              </a:lnSpc>
            </a:pPr>
            <a:r>
              <a:rPr lang="en-IN" sz="2000" dirty="0">
                <a:solidFill>
                  <a:schemeClr val="bg1"/>
                </a:solidFill>
                <a:latin typeface="Arial" panose="020B0604020202020204" pitchFamily="34" charset="0"/>
                <a:cs typeface="Arial" panose="020B0604020202020204" pitchFamily="34" charset="0"/>
              </a:rPr>
              <a:t>Python features a dynamic type system and automatic memory management. </a:t>
            </a:r>
          </a:p>
          <a:p>
            <a:pPr algn="just">
              <a:lnSpc>
                <a:spcPct val="150000"/>
              </a:lnSpc>
            </a:pPr>
            <a:endParaRPr lang="en-IN" sz="2000" dirty="0">
              <a:solidFill>
                <a:schemeClr val="bg1"/>
              </a:solidFill>
              <a:latin typeface="Arial" panose="020B0604020202020204" pitchFamily="34" charset="0"/>
              <a:cs typeface="Arial" panose="020B0604020202020204" pitchFamily="34" charset="0"/>
            </a:endParaRPr>
          </a:p>
          <a:p>
            <a:pPr algn="just">
              <a:lnSpc>
                <a:spcPct val="150000"/>
              </a:lnSpc>
            </a:pPr>
            <a:r>
              <a:rPr lang="en-IN" sz="2000" dirty="0">
                <a:solidFill>
                  <a:schemeClr val="bg1"/>
                </a:solidFill>
                <a:latin typeface="Arial" panose="020B0604020202020204" pitchFamily="34" charset="0"/>
                <a:cs typeface="Arial" panose="020B0604020202020204" pitchFamily="34" charset="0"/>
              </a:rPr>
              <a:t>It supports multiple programming paradigms, including object-oriented, imperative, functional and procedural, and has a large and comprehensive standard library.</a:t>
            </a:r>
          </a:p>
        </p:txBody>
      </p:sp>
    </p:spTree>
    <p:extLst>
      <p:ext uri="{BB962C8B-B14F-4D97-AF65-F5344CB8AC3E}">
        <p14:creationId xmlns:p14="http://schemas.microsoft.com/office/powerpoint/2010/main" val="186237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1. Simple and easy to learn</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is very simple and easy to learn, read &amp; write similar to English language.</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Syntax are very simple and only 33 keywords are available</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While compared to other languages, we can write programs with very less no of lines with indentation. Hence python  programs are mor simple and readable</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Automatically development time gets reduced and with cost savings in the project</a:t>
            </a:r>
          </a:p>
          <a:p>
            <a:pPr marL="0" indent="0" algn="just">
              <a:lnSpc>
                <a:spcPct val="150000"/>
              </a:lnSpc>
              <a:spcBef>
                <a:spcPts val="0"/>
              </a:spcBef>
              <a:buNone/>
            </a:pPr>
            <a:endParaRPr lang="en-IN" sz="2000" dirty="0">
              <a:solidFill>
                <a:srgbClr val="00B0F0"/>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dirty="0">
                <a:solidFill>
                  <a:srgbClr val="00B0F0"/>
                </a:solidFill>
                <a:latin typeface="Arial" panose="020B0604020202020204" pitchFamily="34" charset="0"/>
                <a:cs typeface="Arial" panose="020B0604020202020204" pitchFamily="34" charset="0"/>
              </a:rPr>
              <a:t>2. Freeware and Open Source</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is a freeware without any licence we can use directly</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is a open source code, hence we can customize based on the requirement</a:t>
            </a: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6" name="object 8">
            <a:extLst>
              <a:ext uri="{FF2B5EF4-FFF2-40B4-BE49-F238E27FC236}">
                <a16:creationId xmlns:a16="http://schemas.microsoft.com/office/drawing/2014/main" id="{F9E44787-ACF8-4292-B1DB-6FEC74D2DA32}"/>
              </a:ext>
            </a:extLst>
          </p:cNvPr>
          <p:cNvSpPr/>
          <p:nvPr/>
        </p:nvSpPr>
        <p:spPr>
          <a:xfrm>
            <a:off x="9974432" y="3021829"/>
            <a:ext cx="1600200" cy="1009650"/>
          </a:xfrm>
          <a:prstGeom prst="rect">
            <a:avLst/>
          </a:prstGeom>
          <a:blipFill>
            <a:blip r:embed="rId2" cstate="print"/>
            <a:stretch>
              <a:fillRect/>
            </a:stretch>
          </a:blipFill>
        </p:spPr>
        <p:txBody>
          <a:bodyPr wrap="square" lIns="0" tIns="0" rIns="0" bIns="0" rtlCol="0"/>
          <a:lstStyle/>
          <a:p>
            <a:endParaRPr lang="en-IN" dirty="0"/>
          </a:p>
        </p:txBody>
      </p:sp>
      <p:sp>
        <p:nvSpPr>
          <p:cNvPr id="8" name="object 11">
            <a:extLst>
              <a:ext uri="{FF2B5EF4-FFF2-40B4-BE49-F238E27FC236}">
                <a16:creationId xmlns:a16="http://schemas.microsoft.com/office/drawing/2014/main" id="{5F0D70A1-6525-4203-9999-302514B688FA}"/>
              </a:ext>
            </a:extLst>
          </p:cNvPr>
          <p:cNvSpPr/>
          <p:nvPr/>
        </p:nvSpPr>
        <p:spPr>
          <a:xfrm>
            <a:off x="10430800" y="4647737"/>
            <a:ext cx="971550" cy="971550"/>
          </a:xfrm>
          <a:prstGeom prst="rect">
            <a:avLst/>
          </a:prstGeom>
          <a:blipFill>
            <a:blip r:embed="rId3" cstate="print"/>
            <a:stretch>
              <a:fillRect/>
            </a:stretch>
          </a:blipFill>
        </p:spPr>
        <p:txBody>
          <a:bodyPr wrap="square" lIns="0" tIns="0" rIns="0" bIns="0" rtlCol="0"/>
          <a:lstStyle/>
          <a:p>
            <a:endParaRPr lang="en-IN"/>
          </a:p>
        </p:txBody>
      </p:sp>
    </p:spTree>
    <p:extLst>
      <p:ext uri="{BB962C8B-B14F-4D97-AF65-F5344CB8AC3E}">
        <p14:creationId xmlns:p14="http://schemas.microsoft.com/office/powerpoint/2010/main" val="344913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3. High Level Programming Language</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Python is a high level programming language and we don’t need to worry about </a:t>
            </a:r>
            <a:r>
              <a:rPr lang="en-IN" sz="2000" dirty="0">
                <a:solidFill>
                  <a:schemeClr val="bg1"/>
                </a:solidFill>
                <a:latin typeface="Arial" panose="020B0604020202020204" pitchFamily="34" charset="0"/>
                <a:cs typeface="Arial" panose="020B0604020202020204" pitchFamily="34" charset="0"/>
              </a:rPr>
              <a:t>the low-level details like  memory allocation, security etc. while writing a Python script</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dirty="0">
                <a:solidFill>
                  <a:srgbClr val="00B0F0"/>
                </a:solidFill>
                <a:latin typeface="Arial" panose="020B0604020202020204" pitchFamily="34" charset="0"/>
                <a:cs typeface="Arial" panose="020B0604020202020204" pitchFamily="34" charset="0"/>
              </a:rPr>
              <a:t>4. Platform Independent</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Once we write a python program, it can run on any platform without rewriting once again. Internally PVM is responsible to convert in to machine understandable form</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dirty="0">
                <a:solidFill>
                  <a:srgbClr val="00B0F0"/>
                </a:solidFill>
                <a:latin typeface="Arial" panose="020B0604020202020204" pitchFamily="34" charset="0"/>
                <a:cs typeface="Arial" panose="020B0604020202020204" pitchFamily="34" charset="0"/>
              </a:rPr>
              <a:t>5. Portability</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programs are portable, so we can easily migrate from one platform to another. At the same time it will produce the same results on any platform</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6" name="object 10">
            <a:extLst>
              <a:ext uri="{FF2B5EF4-FFF2-40B4-BE49-F238E27FC236}">
                <a16:creationId xmlns:a16="http://schemas.microsoft.com/office/drawing/2014/main" id="{8760EEC2-567D-46E0-8CC2-A9C48BC5CB2B}"/>
              </a:ext>
            </a:extLst>
          </p:cNvPr>
          <p:cNvSpPr/>
          <p:nvPr/>
        </p:nvSpPr>
        <p:spPr>
          <a:xfrm>
            <a:off x="8554791" y="2519456"/>
            <a:ext cx="2752725" cy="771525"/>
          </a:xfrm>
          <a:prstGeom prst="rect">
            <a:avLst/>
          </a:prstGeom>
          <a:blipFill>
            <a:blip r:embed="rId2" cstate="print"/>
            <a:stretch>
              <a:fillRect/>
            </a:stretch>
          </a:blipFill>
        </p:spPr>
        <p:txBody>
          <a:bodyPr wrap="square" lIns="0" tIns="0" rIns="0" bIns="0" rtlCol="0"/>
          <a:lstStyle/>
          <a:p>
            <a:endParaRPr lang="en-IN"/>
          </a:p>
        </p:txBody>
      </p:sp>
      <p:sp>
        <p:nvSpPr>
          <p:cNvPr id="8" name="object 11">
            <a:extLst>
              <a:ext uri="{FF2B5EF4-FFF2-40B4-BE49-F238E27FC236}">
                <a16:creationId xmlns:a16="http://schemas.microsoft.com/office/drawing/2014/main" id="{D158D1BE-5679-4B53-AB08-1C2F54C30818}"/>
              </a:ext>
            </a:extLst>
          </p:cNvPr>
          <p:cNvSpPr/>
          <p:nvPr/>
        </p:nvSpPr>
        <p:spPr>
          <a:xfrm>
            <a:off x="9250162" y="4262624"/>
            <a:ext cx="1752600" cy="885825"/>
          </a:xfrm>
          <a:prstGeom prst="rect">
            <a:avLst/>
          </a:prstGeom>
          <a:blipFill>
            <a:blip r:embed="rId3" cstate="print"/>
            <a:stretch>
              <a:fillRect/>
            </a:stretch>
          </a:blipFill>
        </p:spPr>
        <p:txBody>
          <a:bodyPr wrap="square" lIns="0" tIns="0" rIns="0" bIns="0" rtlCol="0"/>
          <a:lstStyle/>
          <a:p>
            <a:endParaRPr lang="en-IN"/>
          </a:p>
        </p:txBody>
      </p:sp>
    </p:spTree>
    <p:extLst>
      <p:ext uri="{BB962C8B-B14F-4D97-AF65-F5344CB8AC3E}">
        <p14:creationId xmlns:p14="http://schemas.microsoft.com/office/powerpoint/2010/main" val="181221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6. Dynamically Typed</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Hope we remember Java, C are statically typed languages because we have to provide at the beginning only.</a:t>
            </a:r>
          </a:p>
          <a:p>
            <a:pPr marL="0" indent="0" algn="just">
              <a:lnSpc>
                <a:spcPct val="150000"/>
              </a:lnSpc>
              <a:spcBef>
                <a:spcPts val="0"/>
              </a:spcBef>
              <a:buNone/>
            </a:pPr>
            <a:endParaRPr lang="en-US" sz="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Where as in python we are required to declare type for variables. Whenever we are assigning the value, based on value, type will be allocated automatically. Hence python is considered as a dynamically typed language. The dynamic porting nature will provide more flexibility to programmer.</a:t>
            </a:r>
          </a:p>
          <a:p>
            <a:pPr marL="0" indent="0" algn="just">
              <a:lnSpc>
                <a:spcPct val="150000"/>
              </a:lnSpc>
              <a:spcBef>
                <a:spcPts val="0"/>
              </a:spcBef>
              <a:buNone/>
            </a:pPr>
            <a:endParaRPr lang="en-US" sz="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7. Both Procedure Oriented and Object Oriented</a:t>
            </a: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supports procedure-oriented programming (like Pascal, C) as well as object- oriented programming (Java, C++) features.</a:t>
            </a: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7B6A3DD-020C-4FA9-AA95-3FB3E9399530}"/>
              </a:ext>
            </a:extLst>
          </p:cNvPr>
          <p:cNvSpPr>
            <a:spLocks noChangeArrowheads="1"/>
          </p:cNvSpPr>
          <p:nvPr/>
        </p:nvSpPr>
        <p:spPr bwMode="auto">
          <a:xfrm>
            <a:off x="8114190" y="37730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4738E276-31A7-48AB-89BF-9F1A7B63D89F}"/>
              </a:ext>
            </a:extLst>
          </p:cNvPr>
          <p:cNvGraphicFramePr>
            <a:graphicFrameLocks noChangeAspect="1"/>
          </p:cNvGraphicFramePr>
          <p:nvPr>
            <p:extLst>
              <p:ext uri="{D42A27DB-BD31-4B8C-83A1-F6EECF244321}">
                <p14:modId xmlns:p14="http://schemas.microsoft.com/office/powerpoint/2010/main" val="1810949974"/>
              </p:ext>
            </p:extLst>
          </p:nvPr>
        </p:nvGraphicFramePr>
        <p:xfrm>
          <a:off x="9339308" y="4199139"/>
          <a:ext cx="1802167" cy="1054594"/>
        </p:xfrm>
        <a:graphic>
          <a:graphicData uri="http://schemas.openxmlformats.org/presentationml/2006/ole">
            <mc:AlternateContent xmlns:mc="http://schemas.openxmlformats.org/markup-compatibility/2006">
              <mc:Choice xmlns:v="urn:schemas-microsoft-com:vml" Requires="v">
                <p:oleObj spid="_x0000_s1138" name="Bitmap Image" r:id="rId3" imgW="4382112" imgH="2572109" progId="Paint.Picture">
                  <p:embed/>
                </p:oleObj>
              </mc:Choice>
              <mc:Fallback>
                <p:oleObj name="Bitmap Image" r:id="rId3" imgW="4382112" imgH="2572109"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9308" y="4199139"/>
                        <a:ext cx="1802167" cy="1054594"/>
                      </a:xfrm>
                      <a:prstGeom prst="rect">
                        <a:avLst/>
                      </a:prstGeom>
                      <a:noFill/>
                    </p:spPr>
                  </p:pic>
                </p:oleObj>
              </mc:Fallback>
            </mc:AlternateContent>
          </a:graphicData>
        </a:graphic>
      </p:graphicFrame>
    </p:spTree>
    <p:extLst>
      <p:ext uri="{BB962C8B-B14F-4D97-AF65-F5344CB8AC3E}">
        <p14:creationId xmlns:p14="http://schemas.microsoft.com/office/powerpoint/2010/main" val="2188231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8. Interpreted</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We are not required to compile programs explicitly, so internally python interpreter will take care of compilation. Suppose if the compilation fails interpreter raise syntax errors. Once compilation success then Python Virtual Machine (PVM) is responsible to execute</a:t>
            </a:r>
          </a:p>
          <a:p>
            <a:pPr marL="0" indent="0" algn="just">
              <a:lnSpc>
                <a:spcPct val="150000"/>
              </a:lnSpc>
              <a:spcBef>
                <a:spcPts val="0"/>
              </a:spcBef>
              <a:buNone/>
            </a:pPr>
            <a:endParaRPr lang="en-US" sz="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9. Embedded</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We can use Python programs in any other programming languages</a:t>
            </a:r>
          </a:p>
          <a:p>
            <a:pPr marL="0" indent="0" algn="just">
              <a:lnSpc>
                <a:spcPct val="150000"/>
              </a:lnSpc>
              <a:spcBef>
                <a:spcPts val="0"/>
              </a:spcBef>
              <a:buNone/>
            </a:pPr>
            <a:endParaRPr lang="en-US" sz="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10. Extensible</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We can use other language programs in python. </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The main advantages are:-</a:t>
            </a:r>
          </a:p>
          <a:p>
            <a:pPr lvl="1" algn="just">
              <a:lnSpc>
                <a:spcPct val="15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We can use already existing legacy non-python code</a:t>
            </a:r>
          </a:p>
          <a:p>
            <a:pPr lvl="1" algn="just">
              <a:lnSpc>
                <a:spcPct val="15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We can improve performance of the application</a:t>
            </a: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25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Features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rgbClr val="00B0F0"/>
                </a:solidFill>
                <a:latin typeface="Arial" panose="020B0604020202020204" pitchFamily="34" charset="0"/>
                <a:cs typeface="Arial" panose="020B0604020202020204" pitchFamily="34" charset="0"/>
              </a:rPr>
              <a:t>11. Rich Library Collection</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Python has a rich in-built library, programmers can use this library directly and not responsible to implement the functionality </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6" name="object 27">
            <a:extLst>
              <a:ext uri="{FF2B5EF4-FFF2-40B4-BE49-F238E27FC236}">
                <a16:creationId xmlns:a16="http://schemas.microsoft.com/office/drawing/2014/main" id="{E403275B-9CC4-444D-8EA8-D0A7A0249B67}"/>
              </a:ext>
            </a:extLst>
          </p:cNvPr>
          <p:cNvSpPr/>
          <p:nvPr/>
        </p:nvSpPr>
        <p:spPr>
          <a:xfrm>
            <a:off x="10574234" y="2185133"/>
            <a:ext cx="911649" cy="104634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420863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Programming Languages Overview</a:t>
            </a:r>
          </a:p>
        </p:txBody>
      </p:sp>
    </p:spTree>
    <p:extLst>
      <p:ext uri="{BB962C8B-B14F-4D97-AF65-F5344CB8AC3E}">
        <p14:creationId xmlns:p14="http://schemas.microsoft.com/office/powerpoint/2010/main" val="238439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Python Execution</a:t>
            </a:r>
          </a:p>
        </p:txBody>
      </p:sp>
    </p:spTree>
    <p:extLst>
      <p:ext uri="{BB962C8B-B14F-4D97-AF65-F5344CB8AC3E}">
        <p14:creationId xmlns:p14="http://schemas.microsoft.com/office/powerpoint/2010/main" val="191617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How Python gets Executed?</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fontScale="92500" lnSpcReduction="10000"/>
          </a:bodyPr>
          <a:lstStyle/>
          <a:p>
            <a:pPr marL="0" indent="0" algn="just">
              <a:lnSpc>
                <a:spcPct val="170000"/>
              </a:lnSpc>
              <a:spcBef>
                <a:spcPts val="0"/>
              </a:spcBef>
              <a:buClr>
                <a:srgbClr val="095A81"/>
              </a:buClr>
              <a:buNone/>
              <a:tabLst>
                <a:tab pos="584835" algn="l"/>
              </a:tabLst>
            </a:pPr>
            <a:r>
              <a:rPr lang="en-US" sz="2100" dirty="0">
                <a:solidFill>
                  <a:schemeClr val="bg1"/>
                </a:solidFill>
                <a:latin typeface="Arial" panose="020B0604020202020204" pitchFamily="34" charset="0"/>
                <a:cs typeface="Arial" panose="020B0604020202020204" pitchFamily="34" charset="0"/>
              </a:rPr>
              <a:t>When a programmer tries to run a Python code as a script or instructions in an interactive manner in a Python Shell, then Python performs various operations step by step internally.</a:t>
            </a:r>
          </a:p>
          <a:p>
            <a:pPr marL="0" indent="0" algn="just">
              <a:lnSpc>
                <a:spcPct val="170000"/>
              </a:lnSpc>
              <a:spcBef>
                <a:spcPts val="0"/>
              </a:spcBef>
              <a:buClr>
                <a:srgbClr val="095A81"/>
              </a:buClr>
              <a:buNone/>
              <a:tabLst>
                <a:tab pos="584835" algn="l"/>
              </a:tabLst>
            </a:pPr>
            <a:endParaRPr lang="en-US" sz="900" dirty="0">
              <a:solidFill>
                <a:srgbClr val="00B0F0"/>
              </a:solidFill>
              <a:latin typeface="Arial" panose="020B0604020202020204" pitchFamily="34" charset="0"/>
              <a:cs typeface="Arial" panose="020B0604020202020204" pitchFamily="34" charset="0"/>
            </a:endParaRPr>
          </a:p>
          <a:p>
            <a:pPr marL="0" indent="0" algn="just">
              <a:lnSpc>
                <a:spcPct val="170000"/>
              </a:lnSpc>
              <a:spcBef>
                <a:spcPts val="0"/>
              </a:spcBef>
              <a:buClr>
                <a:srgbClr val="095A81"/>
              </a:buClr>
              <a:buNone/>
              <a:tabLst>
                <a:tab pos="584835" algn="l"/>
              </a:tabLst>
            </a:pPr>
            <a:r>
              <a:rPr lang="en-US" sz="2100" dirty="0">
                <a:solidFill>
                  <a:srgbClr val="00B0F0"/>
                </a:solidFill>
                <a:latin typeface="Arial" panose="020B0604020202020204" pitchFamily="34" charset="0"/>
                <a:cs typeface="Arial" panose="020B0604020202020204" pitchFamily="34" charset="0"/>
              </a:rPr>
              <a:t>Step 1: </a:t>
            </a:r>
            <a:r>
              <a:rPr lang="en-US" sz="2100" dirty="0">
                <a:solidFill>
                  <a:schemeClr val="bg1"/>
                </a:solidFill>
                <a:latin typeface="Arial" panose="020B0604020202020204" pitchFamily="34" charset="0"/>
                <a:cs typeface="Arial" panose="020B0604020202020204" pitchFamily="34" charset="0"/>
              </a:rPr>
              <a:t>The Interpreter reads a Python code or instruction from source file with .py extension. Then it verifies that the instruction is well formatted by checking the syntax of each line. Suppose if it encounters any error, it immediately halts the translation and shows an error message.</a:t>
            </a:r>
          </a:p>
          <a:p>
            <a:pPr marL="0" indent="0" algn="just">
              <a:lnSpc>
                <a:spcPct val="170000"/>
              </a:lnSpc>
              <a:spcBef>
                <a:spcPts val="0"/>
              </a:spcBef>
              <a:buClr>
                <a:srgbClr val="095A81"/>
              </a:buClr>
              <a:buNone/>
              <a:tabLst>
                <a:tab pos="584835" algn="l"/>
              </a:tabLst>
            </a:pPr>
            <a:endParaRPr lang="en-US" sz="900" dirty="0">
              <a:solidFill>
                <a:srgbClr val="00B0F0"/>
              </a:solidFill>
              <a:latin typeface="Arial" panose="020B0604020202020204" pitchFamily="34" charset="0"/>
              <a:cs typeface="Arial" panose="020B0604020202020204" pitchFamily="34" charset="0"/>
            </a:endParaRPr>
          </a:p>
          <a:p>
            <a:pPr marL="0" indent="0" algn="just">
              <a:lnSpc>
                <a:spcPct val="170000"/>
              </a:lnSpc>
              <a:spcBef>
                <a:spcPts val="0"/>
              </a:spcBef>
              <a:buClr>
                <a:srgbClr val="095A81"/>
              </a:buClr>
              <a:buNone/>
              <a:tabLst>
                <a:tab pos="584835" algn="l"/>
              </a:tabLst>
            </a:pPr>
            <a:r>
              <a:rPr lang="en-US" sz="2100" dirty="0">
                <a:solidFill>
                  <a:srgbClr val="00B0F0"/>
                </a:solidFill>
                <a:latin typeface="Arial" panose="020B0604020202020204" pitchFamily="34" charset="0"/>
                <a:cs typeface="Arial" panose="020B0604020202020204" pitchFamily="34" charset="0"/>
              </a:rPr>
              <a:t>Step 2:  </a:t>
            </a:r>
            <a:r>
              <a:rPr lang="en-US" sz="2100" dirty="0">
                <a:solidFill>
                  <a:schemeClr val="bg1"/>
                </a:solidFill>
                <a:latin typeface="Arial" panose="020B0604020202020204" pitchFamily="34" charset="0"/>
                <a:cs typeface="Arial" panose="020B0604020202020204" pitchFamily="34" charset="0"/>
              </a:rPr>
              <a:t>If there is no error, the interpreter translates it into its equivalent form in low level language called “Byte Code”. After successful execution of Python script or code, it is completely translated into  byte code.</a:t>
            </a:r>
          </a:p>
          <a:p>
            <a:pPr marL="0" indent="0" algn="just">
              <a:lnSpc>
                <a:spcPct val="170000"/>
              </a:lnSpc>
              <a:spcBef>
                <a:spcPts val="0"/>
              </a:spcBef>
              <a:buClr>
                <a:srgbClr val="095A81"/>
              </a:buClr>
              <a:buNone/>
              <a:tabLst>
                <a:tab pos="584835" algn="l"/>
              </a:tabLst>
            </a:pPr>
            <a:endParaRPr lang="en-US" sz="900" dirty="0">
              <a:solidFill>
                <a:srgbClr val="00B0F0"/>
              </a:solidFill>
              <a:latin typeface="Arial" panose="020B0604020202020204" pitchFamily="34" charset="0"/>
              <a:cs typeface="Arial" panose="020B0604020202020204" pitchFamily="34" charset="0"/>
            </a:endParaRPr>
          </a:p>
          <a:p>
            <a:pPr marL="0" indent="0" algn="just">
              <a:lnSpc>
                <a:spcPct val="170000"/>
              </a:lnSpc>
              <a:spcBef>
                <a:spcPts val="0"/>
              </a:spcBef>
              <a:buClr>
                <a:srgbClr val="095A81"/>
              </a:buClr>
              <a:buNone/>
              <a:tabLst>
                <a:tab pos="584835" algn="l"/>
              </a:tabLst>
            </a:pPr>
            <a:r>
              <a:rPr lang="en-US" sz="2100" dirty="0">
                <a:solidFill>
                  <a:srgbClr val="00B0F0"/>
                </a:solidFill>
                <a:latin typeface="Arial" panose="020B0604020202020204" pitchFamily="34" charset="0"/>
                <a:cs typeface="Arial" panose="020B0604020202020204" pitchFamily="34" charset="0"/>
              </a:rPr>
              <a:t>Step 3: </a:t>
            </a:r>
            <a:r>
              <a:rPr lang="en-US" sz="2100" dirty="0">
                <a:solidFill>
                  <a:schemeClr val="bg1"/>
                </a:solidFill>
                <a:latin typeface="Arial" panose="020B0604020202020204" pitchFamily="34" charset="0"/>
                <a:cs typeface="Arial" panose="020B0604020202020204" pitchFamily="34" charset="0"/>
              </a:rPr>
              <a:t>Byte code is sent to the Python Virtual Machine (PVM).  Here again the byte code is executed on PVM. If an error occurs during this execution then the execution is halted with an error message.</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84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How Python gets Executed?</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6494242-3CBD-4DD1-85E8-ADD48894339B}"/>
              </a:ext>
            </a:extLst>
          </p:cNvPr>
          <p:cNvPicPr>
            <a:picLocks noChangeAspect="1"/>
          </p:cNvPicPr>
          <p:nvPr/>
        </p:nvPicPr>
        <p:blipFill>
          <a:blip r:embed="rId2"/>
          <a:stretch>
            <a:fillRect/>
          </a:stretch>
        </p:blipFill>
        <p:spPr>
          <a:xfrm>
            <a:off x="33337" y="1870929"/>
            <a:ext cx="12192000" cy="4074929"/>
          </a:xfrm>
          <a:prstGeom prst="rect">
            <a:avLst/>
          </a:prstGeom>
        </p:spPr>
      </p:pic>
    </p:spTree>
    <p:extLst>
      <p:ext uri="{BB962C8B-B14F-4D97-AF65-F5344CB8AC3E}">
        <p14:creationId xmlns:p14="http://schemas.microsoft.com/office/powerpoint/2010/main" val="1237221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Interesting Facts in Python</a:t>
            </a:r>
          </a:p>
        </p:txBody>
      </p:sp>
    </p:spTree>
    <p:extLst>
      <p:ext uri="{BB962C8B-B14F-4D97-AF65-F5344CB8AC3E}">
        <p14:creationId xmlns:p14="http://schemas.microsoft.com/office/powerpoint/2010/main" val="2965165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Python is a interpreter language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Interpreter is a program that reads and executes code</a:t>
            </a:r>
          </a:p>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This includes source code, pre-compiled code and scripts</a:t>
            </a:r>
          </a:p>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Example: help(‘for’)</a:t>
            </a: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6" name="object 8">
            <a:extLst>
              <a:ext uri="{FF2B5EF4-FFF2-40B4-BE49-F238E27FC236}">
                <a16:creationId xmlns:a16="http://schemas.microsoft.com/office/drawing/2014/main" id="{6AADA795-5649-4797-A64B-5014E77FBF1F}"/>
              </a:ext>
            </a:extLst>
          </p:cNvPr>
          <p:cNvSpPr/>
          <p:nvPr/>
        </p:nvSpPr>
        <p:spPr>
          <a:xfrm>
            <a:off x="3072366" y="2532863"/>
            <a:ext cx="7465428" cy="3906221"/>
          </a:xfrm>
          <a:prstGeom prst="rect">
            <a:avLst/>
          </a:prstGeom>
          <a:blipFill>
            <a:blip r:embed="rId2" cstate="print"/>
            <a:stretch>
              <a:fillRect/>
            </a:stretch>
          </a:blipFill>
        </p:spPr>
        <p:txBody>
          <a:bodyPr wrap="square" lIns="0" tIns="0" rIns="0" bIns="0" rtlCol="0"/>
          <a:lstStyle/>
          <a:p>
            <a:endParaRPr lang="en-IN"/>
          </a:p>
        </p:txBody>
      </p:sp>
    </p:spTree>
    <p:extLst>
      <p:ext uri="{BB962C8B-B14F-4D97-AF65-F5344CB8AC3E}">
        <p14:creationId xmlns:p14="http://schemas.microsoft.com/office/powerpoint/2010/main" val="3578469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Versions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algn="just">
              <a:lnSpc>
                <a:spcPct val="150000"/>
              </a:lnSpc>
              <a:spcBef>
                <a:spcPts val="0"/>
              </a:spcBef>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1 introduced in Jan 1994</a:t>
            </a:r>
          </a:p>
          <a:p>
            <a:pPr algn="just">
              <a:lnSpc>
                <a:spcPct val="150000"/>
              </a:lnSpc>
              <a:spcBef>
                <a:spcPts val="0"/>
              </a:spcBef>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2.0 introduced in Oct 2000</a:t>
            </a:r>
          </a:p>
          <a:p>
            <a:pPr algn="just">
              <a:lnSpc>
                <a:spcPct val="150000"/>
              </a:lnSpc>
              <a:spcBef>
                <a:spcPts val="0"/>
              </a:spcBef>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3.0 introduced in Dec 2008</a:t>
            </a:r>
          </a:p>
          <a:p>
            <a:pPr marL="0" indent="0" algn="just">
              <a:lnSpc>
                <a:spcPct val="150000"/>
              </a:lnSpc>
              <a:spcBef>
                <a:spcPts val="0"/>
              </a:spcBef>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The current version is Python 3.9  and stable version is 3.7</a:t>
            </a:r>
          </a:p>
          <a:p>
            <a:pPr marL="0" indent="0" algn="just">
              <a:lnSpc>
                <a:spcPct val="150000"/>
              </a:lnSpc>
              <a:spcBef>
                <a:spcPts val="0"/>
              </a:spcBef>
              <a:buNone/>
              <a:tabLst>
                <a:tab pos="228600" algn="l"/>
                <a:tab pos="457200" algn="l"/>
              </a:tabLst>
            </a:pPr>
            <a:endParaRPr lang="en-IN" sz="2000" u="sng"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tabLst>
                <a:tab pos="228600" algn="l"/>
                <a:tab pos="457200" algn="l"/>
              </a:tabLst>
            </a:pPr>
            <a:r>
              <a:rPr lang="en-IN" sz="2000" u="sng" dirty="0">
                <a:solidFill>
                  <a:schemeClr val="bg1"/>
                </a:solidFill>
                <a:latin typeface="Arial" panose="020B0604020202020204" pitchFamily="34" charset="0"/>
                <a:cs typeface="Arial" panose="020B0604020202020204" pitchFamily="34" charset="0"/>
              </a:rPr>
              <a:t>Note</a:t>
            </a:r>
          </a:p>
          <a:p>
            <a:pPr marL="0" indent="0" algn="just">
              <a:lnSpc>
                <a:spcPct val="150000"/>
              </a:lnSpc>
              <a:spcBef>
                <a:spcPts val="0"/>
              </a:spcBef>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Any new version should provide support for old version program exception in python</a:t>
            </a:r>
          </a:p>
          <a:p>
            <a:pPr algn="just">
              <a:lnSpc>
                <a:spcPct val="150000"/>
              </a:lnSpc>
              <a:spcBef>
                <a:spcPts val="0"/>
              </a:spcBef>
              <a:buSzPct val="50000"/>
              <a:buFont typeface="Courier New" panose="02070309020205020404" pitchFamily="49" charset="0"/>
              <a:buChar char="o"/>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3 is not backward compatibility with Python 2.</a:t>
            </a:r>
          </a:p>
          <a:p>
            <a:pPr algn="just">
              <a:lnSpc>
                <a:spcPct val="150000"/>
              </a:lnSpc>
              <a:spcBef>
                <a:spcPts val="0"/>
              </a:spcBef>
              <a:buSzPct val="50000"/>
              <a:buFont typeface="Courier New" panose="02070309020205020404" pitchFamily="49" charset="0"/>
              <a:buChar char="o"/>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2 support is not supported after 2020</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311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Where can we use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For developing Web, Desktop, Database and Network applications</a:t>
            </a:r>
          </a:p>
          <a:p>
            <a:pPr lvl="1" algn="just">
              <a:lnSpc>
                <a:spcPct val="150000"/>
              </a:lnSpc>
              <a:spcBef>
                <a:spcPts val="0"/>
              </a:spcBef>
            </a:pPr>
            <a:r>
              <a:rPr lang="en-US" sz="1600" dirty="0">
                <a:solidFill>
                  <a:schemeClr val="bg1"/>
                </a:solidFill>
                <a:latin typeface="Arial" panose="020B0604020202020204" pitchFamily="34" charset="0"/>
                <a:cs typeface="Arial" panose="020B0604020202020204" pitchFamily="34" charset="0"/>
              </a:rPr>
              <a:t>Web – Web Development, Web Scaping, Testing</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For developing Artificial Intelligence, Machine Learning, IoT &amp; Data Analysis applications</a:t>
            </a:r>
          </a:p>
          <a:p>
            <a:pPr lvl="1">
              <a:lnSpc>
                <a:spcPct val="150000"/>
              </a:lnSpc>
              <a:buClr>
                <a:srgbClr val="095A81"/>
              </a:buClr>
              <a:buSzPct val="50000"/>
              <a:buFont typeface="Courier New" panose="02070309020205020404" pitchFamily="49" charset="0"/>
              <a:buChar char="o"/>
              <a:tabLst>
                <a:tab pos="584835" algn="l"/>
              </a:tabLst>
            </a:pPr>
            <a:r>
              <a:rPr lang="en-US" sz="1600" dirty="0">
                <a:solidFill>
                  <a:schemeClr val="bg1"/>
                </a:solidFill>
                <a:latin typeface="Arial" panose="020B0604020202020204" pitchFamily="34" charset="0"/>
                <a:cs typeface="Arial" panose="020B0604020202020204" pitchFamily="34" charset="0"/>
              </a:rPr>
              <a:t>Data Analysis using Numpy, Pandas,..</a:t>
            </a:r>
          </a:p>
          <a:p>
            <a:pPr lvl="1">
              <a:lnSpc>
                <a:spcPct val="150000"/>
              </a:lnSpc>
              <a:buClr>
                <a:srgbClr val="095A81"/>
              </a:buClr>
              <a:buSzPct val="50000"/>
              <a:buFont typeface="Courier New" panose="02070309020205020404" pitchFamily="49" charset="0"/>
              <a:buChar char="o"/>
              <a:tabLst>
                <a:tab pos="584835" algn="l"/>
              </a:tabLst>
            </a:pPr>
            <a:r>
              <a:rPr lang="en-US" sz="1600" dirty="0">
                <a:solidFill>
                  <a:schemeClr val="bg1"/>
                </a:solidFill>
                <a:latin typeface="Arial" panose="020B0604020202020204" pitchFamily="34" charset="0"/>
                <a:cs typeface="Arial" panose="020B0604020202020204" pitchFamily="34" charset="0"/>
              </a:rPr>
              <a:t>Machine Learning using Scikit,..</a:t>
            </a:r>
          </a:p>
          <a:p>
            <a:pPr lvl="1">
              <a:lnSpc>
                <a:spcPct val="150000"/>
              </a:lnSpc>
              <a:buClr>
                <a:srgbClr val="095A81"/>
              </a:buClr>
              <a:buSzPct val="50000"/>
              <a:buFont typeface="Courier New" panose="02070309020205020404" pitchFamily="49" charset="0"/>
              <a:buChar char="o"/>
              <a:tabLst>
                <a:tab pos="584835" algn="l"/>
              </a:tabLst>
            </a:pPr>
            <a:r>
              <a:rPr lang="en-US" sz="1600" dirty="0">
                <a:solidFill>
                  <a:schemeClr val="bg1"/>
                </a:solidFill>
                <a:latin typeface="Arial" panose="020B0604020202020204" pitchFamily="34" charset="0"/>
                <a:cs typeface="Arial" panose="020B0604020202020204" pitchFamily="34" charset="0"/>
              </a:rPr>
              <a:t>Artificial Intelligence using TensorFlow, Caffe, Keras</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For developing Games</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169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Who is using Python?</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Amazon</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Microsoft</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Google, Youtube</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IBM</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Yahoo!</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Dropbox</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Raspberry</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Netflix</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BitTorrent</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NASA</a:t>
            </a: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Network Stock Exchange</a:t>
            </a: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58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Flavors of Python</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CPython – Cython – To work with C language applications</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JPython – Jython – For Java applications and run on JVM</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Iron Python – For .NET platforms</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PyPython – Improved performance of JIT compiler available in PVM</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RubyPython – For Ruby Platforms</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Anaconda – To handle large volume of data processing</a:t>
            </a:r>
          </a:p>
          <a:p>
            <a:pPr marR="0" lvl="0" algn="just">
              <a:lnSpc>
                <a:spcPct val="150000"/>
              </a:lnSpc>
              <a:spcBef>
                <a:spcPts val="0"/>
              </a:spcBef>
              <a:spcAft>
                <a:spcPts val="0"/>
              </a:spcAft>
            </a:pPr>
            <a:r>
              <a:rPr lang="en-US" sz="1800" dirty="0">
                <a:solidFill>
                  <a:schemeClr val="bg1"/>
                </a:solidFill>
                <a:latin typeface="Arial" panose="020B0604020202020204" pitchFamily="34" charset="0"/>
                <a:cs typeface="Arial" panose="020B0604020202020204" pitchFamily="34" charset="0"/>
              </a:rPr>
              <a:t>Stackless (Python for concurrency)</a:t>
            </a:r>
            <a:endParaRPr lang="en-IN" sz="18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1A2D689-0A76-42BD-9CCD-3FAE08F6F916}"/>
              </a:ext>
            </a:extLst>
          </p:cNvPr>
          <p:cNvPicPr/>
          <p:nvPr/>
        </p:nvPicPr>
        <p:blipFill>
          <a:blip r:embed="rId2"/>
          <a:stretch>
            <a:fillRect/>
          </a:stretch>
        </p:blipFill>
        <p:spPr>
          <a:xfrm>
            <a:off x="9384501" y="1217466"/>
            <a:ext cx="1987793" cy="2793142"/>
          </a:xfrm>
          <a:prstGeom prst="rect">
            <a:avLst/>
          </a:prstGeom>
        </p:spPr>
      </p:pic>
      <p:pic>
        <p:nvPicPr>
          <p:cNvPr id="8" name="Picture 2" descr="Image result for flavors of python">
            <a:extLst>
              <a:ext uri="{FF2B5EF4-FFF2-40B4-BE49-F238E27FC236}">
                <a16:creationId xmlns:a16="http://schemas.microsoft.com/office/drawing/2014/main" id="{8AF4AB89-2F22-4DF2-9EF6-B0EDC0EAF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20" y="4253080"/>
            <a:ext cx="6173723" cy="200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9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Is it Python is a Scripting Language?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marR="0" indent="0" algn="just">
              <a:lnSpc>
                <a:spcPct val="150000"/>
              </a:lnSpc>
              <a:spcBef>
                <a:spcPts val="0"/>
              </a:spcBef>
              <a:spcAft>
                <a:spcPts val="0"/>
              </a:spcAft>
              <a:buNone/>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'Yes'  A scripting language usually doesn’t need to be compiled to run as you write some meaningful code. Microsoft excel may be built using C++ language but it exposes a scripting language called Visual Basic for Applications, for users to define their custom functionality. </a:t>
            </a:r>
            <a:endParaRPr lang="en-IN"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just">
              <a:lnSpc>
                <a:spcPct val="150000"/>
              </a:lnSpc>
              <a:spcBef>
                <a:spcPts val="0"/>
              </a:spcBef>
              <a:spcAft>
                <a:spcPts val="0"/>
              </a:spcAft>
              <a:buNone/>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IN"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gn="just">
              <a:lnSpc>
                <a:spcPct val="150000"/>
              </a:lnSpc>
              <a:spcBef>
                <a:spcPts val="0"/>
              </a:spcBef>
              <a:spcAft>
                <a:spcPts val="0"/>
              </a:spcAft>
              <a:buNone/>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Similarly web browsers may be built with C++/Java language but they expose a scripting language called javascript. A scripting language generally sits behind some programming language. Scripting languages generally have less access to the computer’s native abilities since they only run on a subset of the programming language. Scripting languages may have less access and are slower compared to programming languages, but they can be very powerful programming tools. </a:t>
            </a:r>
            <a:endParaRPr lang="en-IN"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indent="0" algn="just">
              <a:lnSpc>
                <a:spcPct val="150000"/>
              </a:lnSpc>
              <a:spcBef>
                <a:spcPts val="0"/>
              </a:spcBef>
              <a:buClr>
                <a:srgbClr val="095A81"/>
              </a:buClr>
              <a:buNone/>
              <a:tabLst>
                <a:tab pos="584835" algn="l"/>
              </a:tabLst>
            </a:pPr>
            <a:endParaRPr lang="en-IN" sz="18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3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Programming Languages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A programming language is a formal language which comprises a set of instructions used to produce various kinds of output by a computer. Computer programs are commonly known as Software. </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Programming languages are used in computer programming to create programs that implement specific algorithms. </a:t>
            </a: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The instructions of program tells the computer what to do next  and these instructions are two types of programming languages namely:-</a:t>
            </a:r>
          </a:p>
          <a:p>
            <a:pPr algn="just">
              <a:lnSpc>
                <a:spcPct val="150000"/>
              </a:lnSpc>
              <a:spcBef>
                <a:spcPts val="0"/>
              </a:spcBef>
              <a:buSzPct val="100000"/>
            </a:pPr>
            <a:r>
              <a:rPr lang="en-US" sz="2000" dirty="0">
                <a:solidFill>
                  <a:schemeClr val="bg1"/>
                </a:solidFill>
                <a:latin typeface="Arial" panose="020B0604020202020204" pitchFamily="34" charset="0"/>
                <a:cs typeface="Arial" panose="020B0604020202020204" pitchFamily="34" charset="0"/>
              </a:rPr>
              <a:t>Low Level Language</a:t>
            </a:r>
          </a:p>
          <a:p>
            <a:pPr lvl="1" algn="just">
              <a:lnSpc>
                <a:spcPct val="15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Machine Language</a:t>
            </a:r>
          </a:p>
          <a:p>
            <a:pPr lvl="1" algn="just">
              <a:lnSpc>
                <a:spcPct val="15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Assembly Language</a:t>
            </a:r>
          </a:p>
          <a:p>
            <a:pPr algn="just">
              <a:lnSpc>
                <a:spcPct val="150000"/>
              </a:lnSpc>
              <a:spcBef>
                <a:spcPts val="0"/>
              </a:spcBef>
              <a:buSzPct val="100000"/>
            </a:pPr>
            <a:r>
              <a:rPr lang="en-US" sz="2000" dirty="0">
                <a:solidFill>
                  <a:schemeClr val="bg1"/>
                </a:solidFill>
                <a:latin typeface="Arial" panose="020B0604020202020204" pitchFamily="34" charset="0"/>
                <a:cs typeface="Arial" panose="020B0604020202020204" pitchFamily="34" charset="0"/>
              </a:rPr>
              <a:t>High Level Language</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6" name="Picture 5">
            <a:extLst>
              <a:ext uri="{FF2B5EF4-FFF2-40B4-BE49-F238E27FC236}">
                <a16:creationId xmlns:a16="http://schemas.microsoft.com/office/drawing/2014/main" id="{F2B1C9A0-6517-4F24-A551-E38E292A196A}"/>
              </a:ext>
            </a:extLst>
          </p:cNvPr>
          <p:cNvPicPr/>
          <p:nvPr/>
        </p:nvPicPr>
        <p:blipFill>
          <a:blip r:embed="rId2"/>
          <a:stretch>
            <a:fillRect/>
          </a:stretch>
        </p:blipFill>
        <p:spPr>
          <a:xfrm>
            <a:off x="7193860" y="3965637"/>
            <a:ext cx="4292023" cy="2606613"/>
          </a:xfrm>
          <a:prstGeom prst="rect">
            <a:avLst/>
          </a:prstGeom>
        </p:spPr>
      </p:pic>
    </p:spTree>
    <p:extLst>
      <p:ext uri="{BB962C8B-B14F-4D97-AF65-F5344CB8AC3E}">
        <p14:creationId xmlns:p14="http://schemas.microsoft.com/office/powerpoint/2010/main" val="4032821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Limitations of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Weak in Mobile Computing</a:t>
            </a:r>
          </a:p>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Get slow in speed because python is an interpreter language</a:t>
            </a:r>
          </a:p>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Difficult to handle run time errors</a:t>
            </a:r>
          </a:p>
          <a:p>
            <a:pPr marR="0" lvl="0" algn="just">
              <a:lnSpc>
                <a:spcPct val="150000"/>
              </a:lnSpc>
              <a:spcBef>
                <a:spcPts val="0"/>
              </a:spcBef>
              <a:spcAft>
                <a:spcPts val="0"/>
              </a:spcAft>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Underdeveloped Database Access Layers</a:t>
            </a:r>
          </a:p>
          <a:p>
            <a:pPr marL="0" marR="0" lvl="0" indent="0" algn="just">
              <a:lnSpc>
                <a:spcPct val="150000"/>
              </a:lnSpc>
              <a:spcBef>
                <a:spcPts val="0"/>
              </a:spcBef>
              <a:spcAft>
                <a:spcPts val="0"/>
              </a:spcAft>
              <a:buNone/>
              <a:tabLst>
                <a:tab pos="228600" algn="l"/>
                <a:tab pos="457200" algn="l"/>
              </a:tabLst>
            </a:pPr>
            <a:endParaRPr lang="en-IN" sz="2000" dirty="0">
              <a:solidFill>
                <a:schemeClr val="bg1"/>
              </a:solidFill>
              <a:latin typeface="Arial" panose="020B0604020202020204" pitchFamily="34" charset="0"/>
              <a:cs typeface="Arial" panose="020B0604020202020204" pitchFamily="34" charset="0"/>
            </a:endParaRPr>
          </a:p>
          <a:p>
            <a:pPr marR="0" lvl="0" algn="just">
              <a:lnSpc>
                <a:spcPct val="150000"/>
              </a:lnSpc>
              <a:spcBef>
                <a:spcPts val="0"/>
              </a:spcBef>
              <a:spcAft>
                <a:spcPts val="0"/>
              </a:spcAft>
              <a:tabLst>
                <a:tab pos="228600" algn="l"/>
                <a:tab pos="457200" algn="l"/>
              </a:tabLst>
            </a:pPr>
            <a:endParaRPr lang="en-IN" sz="2000" dirty="0">
              <a:solidFill>
                <a:schemeClr val="bg1"/>
              </a:solidFill>
              <a:latin typeface="Arial" panose="020B0604020202020204" pitchFamily="34" charset="0"/>
              <a:cs typeface="Arial" panose="020B0604020202020204" pitchFamily="34" charset="0"/>
            </a:endParaRPr>
          </a:p>
          <a:p>
            <a:pPr marR="0" lvl="0" algn="just">
              <a:lnSpc>
                <a:spcPct val="150000"/>
              </a:lnSpc>
              <a:spcBef>
                <a:spcPts val="0"/>
              </a:spcBef>
              <a:spcAft>
                <a:spcPts val="0"/>
              </a:spcAft>
              <a:tabLst>
                <a:tab pos="228600" algn="l"/>
                <a:tab pos="457200" algn="l"/>
              </a:tabLst>
            </a:pPr>
            <a:endParaRPr lang="en-IN" sz="20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72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Top 10  Reasons to learn Python</a:t>
            </a:r>
          </a:p>
        </p:txBody>
      </p:sp>
      <p:pic>
        <p:nvPicPr>
          <p:cNvPr id="4" name="Picture 2" descr="Some features which will make Python different from other Programming  languages">
            <a:extLst>
              <a:ext uri="{FF2B5EF4-FFF2-40B4-BE49-F238E27FC236}">
                <a16:creationId xmlns:a16="http://schemas.microsoft.com/office/drawing/2014/main" id="{E8A0962B-6A59-49FD-89F5-3A8A50582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593" y="487532"/>
            <a:ext cx="485775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22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Top 10 Reason to learn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fontScale="92500" lnSpcReduction="20000"/>
          </a:bodyPr>
          <a:lstStyle/>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Python’s popularity &amp; high salary</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is used in Data Science </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Python’s scripting &amp; automation </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used with Big Data</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supports Testing</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Computer Graphics in Python</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used in Artificial Intelligence</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in Web Development</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is portable &amp; extensible</a:t>
            </a:r>
          </a:p>
          <a:p>
            <a:pPr marL="0" indent="0" algn="just">
              <a:lnSpc>
                <a:spcPct val="200000"/>
              </a:lnSpc>
              <a:spcBef>
                <a:spcPts val="0"/>
              </a:spcBef>
              <a:buClr>
                <a:srgbClr val="095A81"/>
              </a:buClr>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Python is simple &amp; easy to learn</a:t>
            </a: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118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Why Python is the ultimate choice for Data Science?</a:t>
            </a:r>
          </a:p>
        </p:txBody>
      </p:sp>
    </p:spTree>
    <p:extLst>
      <p:ext uri="{BB962C8B-B14F-4D97-AF65-F5344CB8AC3E}">
        <p14:creationId xmlns:p14="http://schemas.microsoft.com/office/powerpoint/2010/main" val="3083969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Python is the ultimate choice for Data Science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ctr">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Top Analytics/Data Science/ML Software in 2018 KDnuggets Poll </a:t>
            </a: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A3430AA-F44D-4101-80EC-D78A14288853}"/>
              </a:ext>
            </a:extLst>
          </p:cNvPr>
          <p:cNvPicPr>
            <a:picLocks noChangeAspect="1"/>
          </p:cNvPicPr>
          <p:nvPr/>
        </p:nvPicPr>
        <p:blipFill>
          <a:blip r:embed="rId2"/>
          <a:stretch>
            <a:fillRect/>
          </a:stretch>
        </p:blipFill>
        <p:spPr>
          <a:xfrm>
            <a:off x="768266" y="1700073"/>
            <a:ext cx="5765701" cy="4894721"/>
          </a:xfrm>
          <a:prstGeom prst="rect">
            <a:avLst/>
          </a:prstGeom>
        </p:spPr>
      </p:pic>
      <p:pic>
        <p:nvPicPr>
          <p:cNvPr id="11" name="Picture 10">
            <a:extLst>
              <a:ext uri="{FF2B5EF4-FFF2-40B4-BE49-F238E27FC236}">
                <a16:creationId xmlns:a16="http://schemas.microsoft.com/office/drawing/2014/main" id="{D6C3D753-E66D-4EB6-AE6B-3F661AE6B8FE}"/>
              </a:ext>
            </a:extLst>
          </p:cNvPr>
          <p:cNvPicPr>
            <a:picLocks noChangeAspect="1"/>
          </p:cNvPicPr>
          <p:nvPr/>
        </p:nvPicPr>
        <p:blipFill>
          <a:blip r:embed="rId3"/>
          <a:stretch>
            <a:fillRect/>
          </a:stretch>
        </p:blipFill>
        <p:spPr>
          <a:xfrm>
            <a:off x="6533967" y="1700073"/>
            <a:ext cx="4900474" cy="4858580"/>
          </a:xfrm>
          <a:prstGeom prst="rect">
            <a:avLst/>
          </a:prstGeom>
        </p:spPr>
      </p:pic>
    </p:spTree>
    <p:extLst>
      <p:ext uri="{BB962C8B-B14F-4D97-AF65-F5344CB8AC3E}">
        <p14:creationId xmlns:p14="http://schemas.microsoft.com/office/powerpoint/2010/main" val="119777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SAS, R, Python Comparison</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419471"/>
          </a:xfrm>
        </p:spPr>
        <p:txBody>
          <a:bodyPr>
            <a:normAutofit fontScale="77500" lnSpcReduction="20000"/>
          </a:bodyPr>
          <a:lstStyle/>
          <a:p>
            <a:pPr marL="0" indent="0" algn="ctr">
              <a:lnSpc>
                <a:spcPct val="150000"/>
              </a:lnSpc>
              <a:spcBef>
                <a:spcPts val="0"/>
              </a:spcBef>
              <a:buNone/>
            </a:pPr>
            <a:r>
              <a:rPr lang="en-IN" sz="2000" dirty="0">
                <a:solidFill>
                  <a:schemeClr val="bg1"/>
                </a:solidFill>
                <a:cs typeface="Calibri"/>
              </a:rPr>
              <a:t>Ref: </a:t>
            </a:r>
            <a:r>
              <a:rPr lang="en-IN" sz="2000" spc="-10" dirty="0">
                <a:solidFill>
                  <a:schemeClr val="bg1"/>
                </a:solidFill>
                <a:cs typeface="Calibri"/>
              </a:rPr>
              <a:t>https://www.kdnuggets.com/2018/05/poll-tools-analytics-data-science-machine-learning-results.html</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2F905C8-F736-4213-9F39-8E8D08E91AEA}"/>
              </a:ext>
            </a:extLst>
          </p:cNvPr>
          <p:cNvPicPr>
            <a:picLocks noChangeAspect="1"/>
          </p:cNvPicPr>
          <p:nvPr/>
        </p:nvPicPr>
        <p:blipFill>
          <a:blip r:embed="rId2"/>
          <a:stretch>
            <a:fillRect/>
          </a:stretch>
        </p:blipFill>
        <p:spPr>
          <a:xfrm>
            <a:off x="818225" y="1695821"/>
            <a:ext cx="10555550" cy="4690014"/>
          </a:xfrm>
          <a:prstGeom prst="rect">
            <a:avLst/>
          </a:prstGeom>
        </p:spPr>
      </p:pic>
    </p:spTree>
    <p:extLst>
      <p:ext uri="{BB962C8B-B14F-4D97-AF65-F5344CB8AC3E}">
        <p14:creationId xmlns:p14="http://schemas.microsoft.com/office/powerpoint/2010/main" val="4121179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01159" y="3524434"/>
            <a:ext cx="7412854" cy="1651248"/>
            <a:chOff x="2698812" y="4385568"/>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4385568"/>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4500" b="0" i="0" u="none" strike="noStrike" kern="1200" cap="none" spc="-614" normalizeH="0" baseline="0" noProof="0" dirty="0">
                  <a:ln>
                    <a:noFill/>
                  </a:ln>
                  <a:solidFill>
                    <a:srgbClr val="FFFFFF"/>
                  </a:solidFill>
                  <a:effectLst/>
                  <a:uLnTx/>
                  <a:uFillTx/>
                  <a:latin typeface="Arial"/>
                  <a:ea typeface="+mn-ea"/>
                  <a:cs typeface="Arial"/>
                </a:rPr>
                <a:t>I n t e l l e c t  S r i r a m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Subscribed</a:t>
              </a:r>
              <a:endParaRPr kumimoji="0" lang="en-IN"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5102256"/>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597183"/>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627447"/>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B72D9A32-E123-4066-980F-D7AF4A602B63}"/>
              </a:ext>
            </a:extLst>
          </p:cNvPr>
          <p:cNvSpPr txBox="1"/>
          <p:nvPr/>
        </p:nvSpPr>
        <p:spPr>
          <a:xfrm>
            <a:off x="2601159" y="5417561"/>
            <a:ext cx="8049828" cy="8720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LinkedIn :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hlinkClick r:id="rId4"/>
              </a:rPr>
              <a:t>https://www.linkedin.com/in/sriram-balasubramanian-374566166/</a:t>
            </a:r>
            <a:endPar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a:t>
            </a:r>
            <a:r>
              <a:rPr kumimoji="0" lang="en-I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hlinkClick r:id="rId5"/>
              </a:rPr>
              <a:t>https://github.com/intellectsriram</a:t>
            </a:r>
            <a:endPar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Low Level Language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lnSpcReduction="10000"/>
          </a:bodyPr>
          <a:lstStyle/>
          <a:p>
            <a:pPr marL="0" indent="0" algn="just">
              <a:lnSpc>
                <a:spcPct val="200000"/>
              </a:lnSpc>
              <a:spcBef>
                <a:spcPts val="0"/>
              </a:spcBef>
              <a:buNone/>
              <a:tabLst>
                <a:tab pos="228600" algn="l"/>
                <a:tab pos="457200" algn="l"/>
              </a:tabLst>
            </a:pP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Machine Language and Assembly Language are referred to as Low Level Language</a:t>
            </a:r>
          </a:p>
          <a:p>
            <a:pPr marL="0" marR="0" lvl="0" indent="0" algn="just">
              <a:lnSpc>
                <a:spcPct val="200000"/>
              </a:lnSpc>
              <a:spcBef>
                <a:spcPts val="0"/>
              </a:spcBef>
              <a:spcAft>
                <a:spcPts val="0"/>
              </a:spcAft>
              <a:buNone/>
              <a:tabLst>
                <a:tab pos="228600" algn="l"/>
                <a:tab pos="457200" algn="l"/>
              </a:tabLst>
            </a:pPr>
            <a:r>
              <a:rPr lang="en-IN" sz="2000" dirty="0">
                <a:solidFill>
                  <a:srgbClr val="00B0F0"/>
                </a:solidFill>
                <a:effectLst/>
                <a:latin typeface="Arial" panose="020B0604020202020204" pitchFamily="34" charset="0"/>
                <a:ea typeface="Calibri" panose="020F0502020204030204" pitchFamily="34" charset="0"/>
                <a:cs typeface="Arial" panose="020B0604020202020204" pitchFamily="34" charset="0"/>
              </a:rPr>
              <a:t>Machine Language</a:t>
            </a:r>
          </a:p>
          <a:p>
            <a:pPr marR="0" lvl="0" algn="just">
              <a:lnSpc>
                <a:spcPct val="200000"/>
              </a:lnSpc>
              <a:spcBef>
                <a:spcPts val="0"/>
              </a:spcBef>
              <a:spcAft>
                <a:spcPts val="0"/>
              </a:spcAft>
              <a:tabLst>
                <a:tab pos="228600" algn="l"/>
                <a:tab pos="457200" algn="l"/>
              </a:tabLst>
            </a:pP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A computer is an electronic machine which can understand any </a:t>
            </a:r>
            <a:r>
              <a:rPr lang="en-IN" sz="2000" dirty="0">
                <a:solidFill>
                  <a:srgbClr val="00B0F0"/>
                </a:solidFill>
                <a:effectLst/>
                <a:latin typeface="Arial" panose="020B0604020202020204" pitchFamily="34" charset="0"/>
                <a:ea typeface="Calibri" panose="020F0502020204030204" pitchFamily="34" charset="0"/>
                <a:cs typeface="Arial" panose="020B0604020202020204" pitchFamily="34" charset="0"/>
              </a:rPr>
              <a:t>instruction written in binary form. i.e., 0’s and 1’s</a:t>
            </a: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 lowest-level programming language, machine languages are the only languages understand by computers.</a:t>
            </a:r>
          </a:p>
          <a:p>
            <a:pPr marR="0" lvl="0" algn="just">
              <a:lnSpc>
                <a:spcPct val="200000"/>
              </a:lnSpc>
              <a:spcBef>
                <a:spcPts val="0"/>
              </a:spcBef>
              <a:spcAft>
                <a:spcPts val="0"/>
              </a:spcAft>
              <a:tabLst>
                <a:tab pos="228600" algn="l"/>
                <a:tab pos="457200" algn="l"/>
              </a:tabLst>
            </a:pP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While easily understood by computers, machine languages are almost impossible for humans to use because they consist entirely of numbers. </a:t>
            </a:r>
          </a:p>
          <a:p>
            <a:pPr algn="just">
              <a:lnSpc>
                <a:spcPct val="200000"/>
              </a:lnSpc>
              <a:spcBef>
                <a:spcPts val="0"/>
              </a:spcBef>
              <a:tabLst>
                <a:tab pos="228600" algn="l"/>
                <a:tab pos="457200" algn="l"/>
              </a:tabLst>
            </a:pP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Every CPU has its own unique machine language. Programs must be rewritten or recompiled, therefore, to run on different types of computers.</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spTree>
    <p:extLst>
      <p:ext uri="{BB962C8B-B14F-4D97-AF65-F5344CB8AC3E}">
        <p14:creationId xmlns:p14="http://schemas.microsoft.com/office/powerpoint/2010/main" val="340356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Low Level Language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lnSpcReduction="10000"/>
          </a:bodyPr>
          <a:lstStyle/>
          <a:p>
            <a:pPr marL="0" indent="0" algn="just">
              <a:lnSpc>
                <a:spcPct val="150000"/>
              </a:lnSpc>
              <a:spcBef>
                <a:spcPts val="0"/>
              </a:spcBef>
              <a:buNone/>
            </a:pPr>
            <a:r>
              <a:rPr lang="en-IN" sz="2000" dirty="0">
                <a:solidFill>
                  <a:srgbClr val="00B0F0"/>
                </a:solidFill>
                <a:latin typeface="Arial" panose="020B0604020202020204" pitchFamily="34" charset="0"/>
                <a:cs typeface="Arial" panose="020B0604020202020204" pitchFamily="34" charset="0"/>
              </a:rPr>
              <a:t>Assembly Language</a:t>
            </a:r>
          </a:p>
          <a:p>
            <a:pPr algn="just">
              <a:lnSpc>
                <a:spcPct val="150000"/>
              </a:lnSpc>
              <a:spcBef>
                <a:spcPts val="0"/>
              </a:spcBef>
            </a:pPr>
            <a:r>
              <a:rPr lang="en-IN" sz="2000" dirty="0">
                <a:solidFill>
                  <a:schemeClr val="bg1"/>
                </a:solidFill>
                <a:latin typeface="Arial" panose="020B0604020202020204" pitchFamily="34" charset="0"/>
                <a:cs typeface="Arial" panose="020B0604020202020204" pitchFamily="34" charset="0"/>
              </a:rPr>
              <a:t>An assembly language contains the same instructions as a machine language, but the instructions and variables have names instead of being just numbers. Assembly language programs are translated to machine language by a program called an Assembler.</a:t>
            </a:r>
          </a:p>
          <a:p>
            <a:pPr marL="0" marR="0" lvl="0" indent="0" algn="just">
              <a:lnSpc>
                <a:spcPct val="200000"/>
              </a:lnSpc>
              <a:spcBef>
                <a:spcPts val="0"/>
              </a:spcBef>
              <a:spcAft>
                <a:spcPts val="0"/>
              </a:spcAft>
              <a:buNone/>
              <a:tabLst>
                <a:tab pos="228600" algn="l"/>
                <a:tab pos="457200" algn="l"/>
              </a:tabLst>
            </a:pPr>
            <a:endParaRPr lang="en-IN" sz="9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An assembly language is any low-level programming language in which there is a very strong correspondence between the program's statements and the architecture's machine code instructions.  </a:t>
            </a:r>
          </a:p>
          <a:p>
            <a:pPr algn="just">
              <a:lnSpc>
                <a:spcPct val="150000"/>
              </a:lnSpc>
              <a:spcBef>
                <a:spcPts val="0"/>
              </a:spcBef>
            </a:pPr>
            <a:endParaRPr lang="en-US" sz="10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Assembly code is converted into executable machine code by a utility program referred to as an assembler. The conversion process is referred to as assembly, or assembling the source code.</a:t>
            </a:r>
          </a:p>
          <a:p>
            <a:pPr algn="just">
              <a:lnSpc>
                <a:spcPct val="150000"/>
              </a:lnSpc>
              <a:spcBef>
                <a:spcPts val="0"/>
              </a:spcBef>
            </a:pPr>
            <a:endParaRPr lang="en-US" sz="1000" dirty="0">
              <a:solidFill>
                <a:schemeClr val="bg1"/>
              </a:solidFill>
              <a:latin typeface="Arial" panose="020B0604020202020204" pitchFamily="34" charset="0"/>
              <a:cs typeface="Arial" panose="020B0604020202020204" pitchFamily="34" charset="0"/>
            </a:endParaRPr>
          </a:p>
          <a:p>
            <a:pPr algn="just">
              <a:lnSpc>
                <a:spcPct val="150000"/>
              </a:lnSpc>
              <a:spcBef>
                <a:spcPts val="0"/>
              </a:spcBef>
            </a:pPr>
            <a:r>
              <a:rPr lang="en-US" sz="2000" dirty="0">
                <a:solidFill>
                  <a:schemeClr val="bg1"/>
                </a:solidFill>
                <a:latin typeface="Arial" panose="020B0604020202020204" pitchFamily="34" charset="0"/>
                <a:cs typeface="Arial" panose="020B0604020202020204" pitchFamily="34" charset="0"/>
              </a:rPr>
              <a:t>Assembly language is just one level higher than machine language. Language for Computers, Microprocessors, Microcontrollers and other programmable devices. </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spTree>
    <p:extLst>
      <p:ext uri="{BB962C8B-B14F-4D97-AF65-F5344CB8AC3E}">
        <p14:creationId xmlns:p14="http://schemas.microsoft.com/office/powerpoint/2010/main" val="289229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High Level Language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marR="0" lvl="0" indent="0">
              <a:lnSpc>
                <a:spcPct val="150000"/>
              </a:lnSpc>
              <a:spcBef>
                <a:spcPts val="0"/>
              </a:spcBef>
              <a:spcAft>
                <a:spcPts val="0"/>
              </a:spcAft>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A program written in high-level language is called Source-Code.</a:t>
            </a:r>
          </a:p>
          <a:p>
            <a:pPr marL="0" marR="0" lvl="0" indent="0">
              <a:lnSpc>
                <a:spcPct val="150000"/>
              </a:lnSpc>
              <a:spcBef>
                <a:spcPts val="0"/>
              </a:spcBef>
              <a:spcAft>
                <a:spcPts val="0"/>
              </a:spcAft>
              <a:buNone/>
              <a:tabLst>
                <a:tab pos="228600" algn="l"/>
                <a:tab pos="457200" algn="l"/>
              </a:tabLst>
            </a:pPr>
            <a:r>
              <a:rPr lang="en-IN" sz="800" dirty="0">
                <a:solidFill>
                  <a:schemeClr val="bg1"/>
                </a:solidFill>
                <a:latin typeface="Arial" panose="020B0604020202020204" pitchFamily="34" charset="0"/>
                <a:cs typeface="Arial" panose="020B0604020202020204" pitchFamily="34" charset="0"/>
              </a:rPr>
              <a:t> </a:t>
            </a:r>
          </a:p>
          <a:p>
            <a:pPr marL="0" marR="0" lvl="0" indent="0">
              <a:lnSpc>
                <a:spcPct val="150000"/>
              </a:lnSpc>
              <a:spcBef>
                <a:spcPts val="0"/>
              </a:spcBef>
              <a:spcAft>
                <a:spcPts val="0"/>
              </a:spcAft>
              <a:buNone/>
              <a:tabLst>
                <a:tab pos="228600" algn="l"/>
                <a:tab pos="457200" algn="l"/>
              </a:tabLst>
            </a:pPr>
            <a:r>
              <a:rPr lang="en-IN" sz="2000" dirty="0">
                <a:solidFill>
                  <a:schemeClr val="bg1"/>
                </a:solidFill>
                <a:latin typeface="Arial" panose="020B0604020202020204" pitchFamily="34" charset="0"/>
                <a:cs typeface="Arial" panose="020B0604020202020204" pitchFamily="34" charset="0"/>
              </a:rPr>
              <a:t>The process of executing programs written in high level languages as given below:-</a:t>
            </a:r>
          </a:p>
          <a:p>
            <a:pPr marL="800100" lvl="1" indent="-342900">
              <a:lnSpc>
                <a:spcPct val="150000"/>
              </a:lnSpc>
              <a:spcBef>
                <a:spcPts val="0"/>
              </a:spcBef>
              <a:buSzPct val="50000"/>
              <a:buFont typeface="Courier New" panose="02070309020205020404" pitchFamily="49" charset="0"/>
              <a:buChar char="o"/>
              <a:tabLst>
                <a:tab pos="457200" algn="l"/>
              </a:tabLst>
            </a:pPr>
            <a:r>
              <a:rPr lang="en-IN" sz="1600" dirty="0">
                <a:solidFill>
                  <a:srgbClr val="00B0F0"/>
                </a:solidFill>
                <a:latin typeface="Arial" panose="020B0604020202020204" pitchFamily="34" charset="0"/>
                <a:cs typeface="Arial" panose="020B0604020202020204" pitchFamily="34" charset="0"/>
              </a:rPr>
              <a:t>Compiler</a:t>
            </a:r>
            <a:r>
              <a:rPr lang="en-IN" sz="1600" dirty="0">
                <a:solidFill>
                  <a:schemeClr val="bg1"/>
                </a:solidFill>
                <a:latin typeface="Arial" panose="020B0604020202020204" pitchFamily="34" charset="0"/>
                <a:cs typeface="Arial" panose="020B0604020202020204" pitchFamily="34" charset="0"/>
              </a:rPr>
              <a:t>: Used to translate a program written in high level language into equivalent machine code for execution.</a:t>
            </a:r>
          </a:p>
          <a:p>
            <a:pPr marL="800100" lvl="1" indent="-342900">
              <a:lnSpc>
                <a:spcPct val="150000"/>
              </a:lnSpc>
              <a:spcBef>
                <a:spcPts val="0"/>
              </a:spcBef>
              <a:buSzPct val="50000"/>
              <a:buFont typeface="Courier New" panose="02070309020205020404" pitchFamily="49" charset="0"/>
              <a:buChar char="o"/>
              <a:tabLst>
                <a:tab pos="457200" algn="l"/>
              </a:tabLst>
            </a:pPr>
            <a:r>
              <a:rPr lang="en-IN" sz="1600" dirty="0">
                <a:solidFill>
                  <a:srgbClr val="00B0F0"/>
                </a:solidFill>
                <a:latin typeface="Arial" panose="020B0604020202020204" pitchFamily="34" charset="0"/>
                <a:cs typeface="Arial" panose="020B0604020202020204" pitchFamily="34" charset="0"/>
              </a:rPr>
              <a:t>Linker</a:t>
            </a:r>
            <a:r>
              <a:rPr lang="en-IN" sz="1600" dirty="0">
                <a:solidFill>
                  <a:schemeClr val="bg1"/>
                </a:solidFill>
                <a:latin typeface="Arial" panose="020B0604020202020204" pitchFamily="34" charset="0"/>
                <a:cs typeface="Arial" panose="020B0604020202020204" pitchFamily="34" charset="0"/>
              </a:rPr>
              <a:t>:  Used to combine the object code and the code is stored in libraries into Machine Language.</a:t>
            </a:r>
          </a:p>
          <a:p>
            <a:pPr marL="800100" lvl="1" indent="-342900">
              <a:lnSpc>
                <a:spcPct val="150000"/>
              </a:lnSpc>
              <a:spcBef>
                <a:spcPts val="0"/>
              </a:spcBef>
              <a:buSzPct val="50000"/>
              <a:buFont typeface="Courier New" panose="02070309020205020404" pitchFamily="49" charset="0"/>
              <a:buChar char="o"/>
              <a:tabLst>
                <a:tab pos="457200" algn="l"/>
              </a:tabLst>
            </a:pPr>
            <a:r>
              <a:rPr lang="en-IN" sz="1600" dirty="0">
                <a:solidFill>
                  <a:srgbClr val="00B0F0"/>
                </a:solidFill>
                <a:latin typeface="Arial" panose="020B0604020202020204" pitchFamily="34" charset="0"/>
                <a:cs typeface="Arial" panose="020B0604020202020204" pitchFamily="34" charset="0"/>
              </a:rPr>
              <a:t>Loader</a:t>
            </a:r>
            <a:r>
              <a:rPr lang="en-IN" sz="1600" dirty="0">
                <a:solidFill>
                  <a:schemeClr val="bg1"/>
                </a:solidFill>
                <a:latin typeface="Arial" panose="020B0604020202020204" pitchFamily="34" charset="0"/>
                <a:cs typeface="Arial" panose="020B0604020202020204" pitchFamily="34" charset="0"/>
              </a:rPr>
              <a:t>: To load, assign the storage space for executable program in the memory to execute.</a:t>
            </a:r>
          </a:p>
          <a:p>
            <a:pPr algn="just">
              <a:lnSpc>
                <a:spcPct val="150000"/>
              </a:lnSpc>
              <a:spcBef>
                <a:spcPts val="0"/>
              </a:spcBef>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3" name="Picture 2">
            <a:extLst>
              <a:ext uri="{FF2B5EF4-FFF2-40B4-BE49-F238E27FC236}">
                <a16:creationId xmlns:a16="http://schemas.microsoft.com/office/drawing/2014/main" id="{DB5D3A88-83A2-4605-B1E8-598506F8AEF2}"/>
              </a:ext>
            </a:extLst>
          </p:cNvPr>
          <p:cNvPicPr>
            <a:picLocks noChangeAspect="1"/>
          </p:cNvPicPr>
          <p:nvPr/>
        </p:nvPicPr>
        <p:blipFill>
          <a:blip r:embed="rId2"/>
          <a:stretch>
            <a:fillRect/>
          </a:stretch>
        </p:blipFill>
        <p:spPr>
          <a:xfrm>
            <a:off x="3498999" y="3501873"/>
            <a:ext cx="4490904" cy="3002130"/>
          </a:xfrm>
          <a:prstGeom prst="rect">
            <a:avLst/>
          </a:prstGeom>
        </p:spPr>
      </p:pic>
    </p:spTree>
    <p:extLst>
      <p:ext uri="{BB962C8B-B14F-4D97-AF65-F5344CB8AC3E}">
        <p14:creationId xmlns:p14="http://schemas.microsoft.com/office/powerpoint/2010/main" val="395950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Different Programming Languages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      Python     	    	       Java                                         C++                                    Scala </a:t>
            </a: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       HTML                              PHP</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3" name="Picture 2">
            <a:extLst>
              <a:ext uri="{FF2B5EF4-FFF2-40B4-BE49-F238E27FC236}">
                <a16:creationId xmlns:a16="http://schemas.microsoft.com/office/drawing/2014/main" id="{8E492C1A-AC06-40ED-9F2B-7279514242AE}"/>
              </a:ext>
            </a:extLst>
          </p:cNvPr>
          <p:cNvPicPr>
            <a:picLocks noChangeAspect="1"/>
          </p:cNvPicPr>
          <p:nvPr/>
        </p:nvPicPr>
        <p:blipFill>
          <a:blip r:embed="rId2"/>
          <a:stretch>
            <a:fillRect/>
          </a:stretch>
        </p:blipFill>
        <p:spPr>
          <a:xfrm>
            <a:off x="939276" y="1217466"/>
            <a:ext cx="1009650" cy="819150"/>
          </a:xfrm>
          <a:prstGeom prst="rect">
            <a:avLst/>
          </a:prstGeom>
        </p:spPr>
      </p:pic>
      <p:pic>
        <p:nvPicPr>
          <p:cNvPr id="8" name="Picture 7">
            <a:extLst>
              <a:ext uri="{FF2B5EF4-FFF2-40B4-BE49-F238E27FC236}">
                <a16:creationId xmlns:a16="http://schemas.microsoft.com/office/drawing/2014/main" id="{9654376B-206B-4060-A9F5-441A243718A6}"/>
              </a:ext>
            </a:extLst>
          </p:cNvPr>
          <p:cNvPicPr>
            <a:picLocks noChangeAspect="1"/>
          </p:cNvPicPr>
          <p:nvPr/>
        </p:nvPicPr>
        <p:blipFill>
          <a:blip r:embed="rId3"/>
          <a:stretch>
            <a:fillRect/>
          </a:stretch>
        </p:blipFill>
        <p:spPr>
          <a:xfrm>
            <a:off x="6958336" y="1217466"/>
            <a:ext cx="847725" cy="800100"/>
          </a:xfrm>
          <a:prstGeom prst="rect">
            <a:avLst/>
          </a:prstGeom>
        </p:spPr>
      </p:pic>
      <p:pic>
        <p:nvPicPr>
          <p:cNvPr id="9" name="Picture 8">
            <a:extLst>
              <a:ext uri="{FF2B5EF4-FFF2-40B4-BE49-F238E27FC236}">
                <a16:creationId xmlns:a16="http://schemas.microsoft.com/office/drawing/2014/main" id="{E5AAB9E6-CCDE-4D10-8FE9-2F4452D7DCAE}"/>
              </a:ext>
            </a:extLst>
          </p:cNvPr>
          <p:cNvPicPr>
            <a:picLocks noChangeAspect="1"/>
          </p:cNvPicPr>
          <p:nvPr/>
        </p:nvPicPr>
        <p:blipFill>
          <a:blip r:embed="rId4"/>
          <a:stretch>
            <a:fillRect/>
          </a:stretch>
        </p:blipFill>
        <p:spPr>
          <a:xfrm>
            <a:off x="3614784" y="1197144"/>
            <a:ext cx="990907" cy="819150"/>
          </a:xfrm>
          <a:prstGeom prst="rect">
            <a:avLst/>
          </a:prstGeom>
        </p:spPr>
      </p:pic>
      <p:pic>
        <p:nvPicPr>
          <p:cNvPr id="10" name="Picture 9">
            <a:extLst>
              <a:ext uri="{FF2B5EF4-FFF2-40B4-BE49-F238E27FC236}">
                <a16:creationId xmlns:a16="http://schemas.microsoft.com/office/drawing/2014/main" id="{A8962877-3FB5-4B87-974D-DD37900947B2}"/>
              </a:ext>
            </a:extLst>
          </p:cNvPr>
          <p:cNvPicPr>
            <a:picLocks noChangeAspect="1"/>
          </p:cNvPicPr>
          <p:nvPr/>
        </p:nvPicPr>
        <p:blipFill>
          <a:blip r:embed="rId5"/>
          <a:stretch>
            <a:fillRect/>
          </a:stretch>
        </p:blipFill>
        <p:spPr>
          <a:xfrm>
            <a:off x="9769724" y="1255566"/>
            <a:ext cx="1429468" cy="781050"/>
          </a:xfrm>
          <a:prstGeom prst="rect">
            <a:avLst/>
          </a:prstGeom>
        </p:spPr>
      </p:pic>
      <p:pic>
        <p:nvPicPr>
          <p:cNvPr id="11" name="Picture 10">
            <a:extLst>
              <a:ext uri="{FF2B5EF4-FFF2-40B4-BE49-F238E27FC236}">
                <a16:creationId xmlns:a16="http://schemas.microsoft.com/office/drawing/2014/main" id="{1D92F59B-FF5D-49F9-AD28-20BDE37A1A64}"/>
              </a:ext>
            </a:extLst>
          </p:cNvPr>
          <p:cNvPicPr>
            <a:picLocks noChangeAspect="1"/>
          </p:cNvPicPr>
          <p:nvPr/>
        </p:nvPicPr>
        <p:blipFill>
          <a:blip r:embed="rId6"/>
          <a:stretch>
            <a:fillRect/>
          </a:stretch>
        </p:blipFill>
        <p:spPr>
          <a:xfrm>
            <a:off x="1072626" y="2910754"/>
            <a:ext cx="742950" cy="581025"/>
          </a:xfrm>
          <a:prstGeom prst="rect">
            <a:avLst/>
          </a:prstGeom>
        </p:spPr>
      </p:pic>
      <p:pic>
        <p:nvPicPr>
          <p:cNvPr id="12" name="Picture 11">
            <a:extLst>
              <a:ext uri="{FF2B5EF4-FFF2-40B4-BE49-F238E27FC236}">
                <a16:creationId xmlns:a16="http://schemas.microsoft.com/office/drawing/2014/main" id="{BDEB895D-7566-4B93-8E20-02BD0BD3F48B}"/>
              </a:ext>
            </a:extLst>
          </p:cNvPr>
          <p:cNvPicPr>
            <a:picLocks noChangeAspect="1"/>
          </p:cNvPicPr>
          <p:nvPr/>
        </p:nvPicPr>
        <p:blipFill>
          <a:blip r:embed="rId7"/>
          <a:stretch>
            <a:fillRect/>
          </a:stretch>
        </p:blipFill>
        <p:spPr>
          <a:xfrm>
            <a:off x="3614784" y="2674201"/>
            <a:ext cx="1200150" cy="828675"/>
          </a:xfrm>
          <a:prstGeom prst="rect">
            <a:avLst/>
          </a:prstGeom>
        </p:spPr>
      </p:pic>
    </p:spTree>
    <p:extLst>
      <p:ext uri="{BB962C8B-B14F-4D97-AF65-F5344CB8AC3E}">
        <p14:creationId xmlns:p14="http://schemas.microsoft.com/office/powerpoint/2010/main" val="71670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Top Programming Languages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Python No.1 Programming languages in the world. Most of the organization’s rewritten the code in python and discarded the other languages like Amazon.</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Python 101</a:t>
            </a:r>
            <a:endParaRPr lang="en-IN" dirty="0">
              <a:solidFill>
                <a:schemeClr val="accent2"/>
              </a:solidFill>
            </a:endParaRPr>
          </a:p>
        </p:txBody>
      </p:sp>
      <p:pic>
        <p:nvPicPr>
          <p:cNvPr id="6" name="Picture 5">
            <a:extLst>
              <a:ext uri="{FF2B5EF4-FFF2-40B4-BE49-F238E27FC236}">
                <a16:creationId xmlns:a16="http://schemas.microsoft.com/office/drawing/2014/main" id="{7EB5A5F2-47FC-48A3-A304-788CD0341372}"/>
              </a:ext>
            </a:extLst>
          </p:cNvPr>
          <p:cNvPicPr/>
          <p:nvPr/>
        </p:nvPicPr>
        <p:blipFill>
          <a:blip r:embed="rId2"/>
          <a:stretch>
            <a:fillRect/>
          </a:stretch>
        </p:blipFill>
        <p:spPr>
          <a:xfrm>
            <a:off x="2366592" y="2323935"/>
            <a:ext cx="6933189" cy="4174519"/>
          </a:xfrm>
          <a:prstGeom prst="rect">
            <a:avLst/>
          </a:prstGeom>
        </p:spPr>
      </p:pic>
    </p:spTree>
    <p:extLst>
      <p:ext uri="{BB962C8B-B14F-4D97-AF65-F5344CB8AC3E}">
        <p14:creationId xmlns:p14="http://schemas.microsoft.com/office/powerpoint/2010/main" val="122313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Top No 1 Programming Language - Python </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Python seems to swallow not only R, but also most other languages, except for SQL, Java, C/C++ which remained at about the same level. R has declined for the first time since we have run this survey. Other languages have also declined. </a:t>
            </a:r>
            <a:br>
              <a:rPr lang="en-IN" sz="2000" dirty="0">
                <a:solidFill>
                  <a:schemeClr val="bg1"/>
                </a:solidFill>
                <a:latin typeface="Arial" panose="020B0604020202020204" pitchFamily="34" charset="0"/>
                <a:cs typeface="Arial" panose="020B0604020202020204" pitchFamily="34" charset="0"/>
              </a:rPr>
            </a:br>
            <a:endParaRPr lang="en-IN" sz="20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IN" sz="2000" dirty="0">
                <a:solidFill>
                  <a:schemeClr val="bg1"/>
                </a:solidFill>
                <a:latin typeface="Arial" panose="020B0604020202020204" pitchFamily="34" charset="0"/>
                <a:cs typeface="Arial" panose="020B0604020202020204" pitchFamily="34" charset="0"/>
              </a:rPr>
              <a:t>Here are the main programming languages sorted by popularity.</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Python 101</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87DACAD-3A77-4982-BE46-FF799C7E1300}"/>
              </a:ext>
            </a:extLst>
          </p:cNvPr>
          <p:cNvSpPr txBox="1"/>
          <p:nvPr/>
        </p:nvSpPr>
        <p:spPr>
          <a:xfrm>
            <a:off x="7221907" y="3364417"/>
            <a:ext cx="4970093" cy="2957861"/>
          </a:xfrm>
          <a:prstGeom prst="rect">
            <a:avLst/>
          </a:prstGeom>
          <a:noFill/>
        </p:spPr>
        <p:txBody>
          <a:bodyPr wrap="square">
            <a:spAutoFit/>
          </a:bodyPr>
          <a:lstStyle/>
          <a:p>
            <a:pPr indent="-285750">
              <a:lnSpc>
                <a:spcPct val="150000"/>
              </a:lnSpc>
              <a:buFont typeface="Arial" panose="020B0604020202020204" pitchFamily="34" charset="0"/>
              <a:buChar char="•"/>
            </a:pPr>
            <a:r>
              <a:rPr lang="en-IN" sz="1800" dirty="0">
                <a:solidFill>
                  <a:schemeClr val="bg1"/>
                </a:solidFill>
              </a:rPr>
              <a:t>C</a:t>
            </a:r>
            <a:r>
              <a:rPr lang="en-IN" dirty="0">
                <a:solidFill>
                  <a:schemeClr val="bg1"/>
                </a:solidFill>
                <a:latin typeface="Arial" panose="020B0604020202020204" pitchFamily="34" charset="0"/>
                <a:cs typeface="Arial" panose="020B0604020202020204" pitchFamily="34" charset="0"/>
              </a:rPr>
              <a:t>/C++, 6.8%, (was 7.1%), 3%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Scala, 5.9%, (was 8.3%), 29%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Perl, 1.0% (was 1.9%), 46%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Julia, 0.7% (was 1.2%), 45%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Lisp, 0.3% (was 0.4%), -25%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Clojure, 0.2% (was 0.3%), -38%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F, # 0.1% (was 0.5%), -73% down</a:t>
            </a:r>
          </a:p>
        </p:txBody>
      </p:sp>
      <p:sp>
        <p:nvSpPr>
          <p:cNvPr id="11" name="TextBox 10">
            <a:extLst>
              <a:ext uri="{FF2B5EF4-FFF2-40B4-BE49-F238E27FC236}">
                <a16:creationId xmlns:a16="http://schemas.microsoft.com/office/drawing/2014/main" id="{6CDE6FB2-F16E-40E7-AE25-86E631CF1F2D}"/>
              </a:ext>
            </a:extLst>
          </p:cNvPr>
          <p:cNvSpPr txBox="1"/>
          <p:nvPr/>
        </p:nvSpPr>
        <p:spPr>
          <a:xfrm>
            <a:off x="542925" y="3096158"/>
            <a:ext cx="6077331" cy="3365024"/>
          </a:xfrm>
          <a:prstGeom prst="rect">
            <a:avLst/>
          </a:prstGeom>
          <a:noFill/>
        </p:spPr>
        <p:txBody>
          <a:bodyPr wrap="square">
            <a:spAutoFit/>
          </a:bodyPr>
          <a:lstStyle/>
          <a:p>
            <a:pPr>
              <a:lnSpc>
                <a:spcPct val="150000"/>
              </a:lnSpc>
              <a:buFont typeface="Arial" panose="020B0604020202020204" pitchFamily="34" charset="0"/>
              <a:buChar char="•"/>
            </a:pPr>
            <a:r>
              <a:rPr lang="en-IN" sz="1800" b="1" dirty="0">
                <a:solidFill>
                  <a:srgbClr val="002060"/>
                </a:solidFill>
              </a:rPr>
              <a:t>Pytho65.6% (was 59.0% in 2017), 11% up</a:t>
            </a:r>
          </a:p>
          <a:p>
            <a:pPr indent="-285750">
              <a:lnSpc>
                <a:spcPct val="150000"/>
              </a:lnSpc>
              <a:buFont typeface="Arial" panose="020B0604020202020204" pitchFamily="34" charset="0"/>
              <a:buChar char="•"/>
            </a:pPr>
            <a:r>
              <a:rPr lang="en-IN" sz="1800" b="1" dirty="0">
                <a:solidFill>
                  <a:srgbClr val="00B0F0"/>
                </a:solidFill>
              </a:rPr>
              <a:t>Python, 65.6% (was 59.0% in 2017), 11% up</a:t>
            </a:r>
          </a:p>
          <a:p>
            <a:pPr indent="-285750">
              <a:lnSpc>
                <a:spcPct val="150000"/>
              </a:lnSpc>
              <a:buFont typeface="Arial" panose="020B0604020202020204" pitchFamily="34" charset="0"/>
              <a:buChar char="•"/>
            </a:pPr>
            <a:r>
              <a:rPr lang="en-IN" sz="1800" dirty="0">
                <a:solidFill>
                  <a:schemeClr val="bg1"/>
                </a:solidFill>
                <a:latin typeface="Arial" panose="020B0604020202020204" pitchFamily="34" charset="0"/>
                <a:cs typeface="Arial" panose="020B0604020202020204" pitchFamily="34" charset="0"/>
              </a:rPr>
              <a:t>R</a:t>
            </a:r>
            <a:r>
              <a:rPr lang="en-IN" dirty="0">
                <a:solidFill>
                  <a:schemeClr val="bg1"/>
                </a:solidFill>
                <a:latin typeface="Arial" panose="020B0604020202020204" pitchFamily="34" charset="0"/>
                <a:cs typeface="Arial" panose="020B0604020202020204" pitchFamily="34" charset="0"/>
              </a:rPr>
              <a:t>, 48.5% (was 56.6%), 14%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SQL, 39.6% (was 39.2%), 1% up</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Java, 15.1% (was 15.5%), 3%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Unix, shell/awk/gawk, 9.2% (was 10.8%), 15% down</a:t>
            </a:r>
          </a:p>
          <a:p>
            <a:pPr indent="-285750">
              <a:lnSpc>
                <a:spcPct val="150000"/>
              </a:lnSpc>
              <a:buFont typeface="Arial" panose="020B0604020202020204" pitchFamily="34" charset="0"/>
              <a:buChar char="•"/>
            </a:pPr>
            <a:r>
              <a:rPr lang="en-IN" dirty="0">
                <a:solidFill>
                  <a:schemeClr val="bg1"/>
                </a:solidFill>
                <a:latin typeface="Arial" panose="020B0604020202020204" pitchFamily="34" charset="0"/>
                <a:cs typeface="Arial" panose="020B0604020202020204" pitchFamily="34" charset="0"/>
              </a:rPr>
              <a:t>Other programming and data languages, 6.9%, (was 7.6%), -9% down</a:t>
            </a:r>
          </a:p>
        </p:txBody>
      </p:sp>
      <p:pic>
        <p:nvPicPr>
          <p:cNvPr id="12" name="Picture 11">
            <a:extLst>
              <a:ext uri="{FF2B5EF4-FFF2-40B4-BE49-F238E27FC236}">
                <a16:creationId xmlns:a16="http://schemas.microsoft.com/office/drawing/2014/main" id="{02AA7D69-5388-4B48-9075-72DC4EF861F4}"/>
              </a:ext>
            </a:extLst>
          </p:cNvPr>
          <p:cNvPicPr>
            <a:picLocks noChangeAspect="1"/>
          </p:cNvPicPr>
          <p:nvPr/>
        </p:nvPicPr>
        <p:blipFill>
          <a:blip r:embed="rId2"/>
          <a:stretch>
            <a:fillRect/>
          </a:stretch>
        </p:blipFill>
        <p:spPr>
          <a:xfrm>
            <a:off x="8634107" y="2097205"/>
            <a:ext cx="854786" cy="1095762"/>
          </a:xfrm>
          <a:prstGeom prst="rect">
            <a:avLst/>
          </a:prstGeom>
        </p:spPr>
      </p:pic>
      <p:sp>
        <p:nvSpPr>
          <p:cNvPr id="13" name="Rounded Rectangle 9">
            <a:extLst>
              <a:ext uri="{FF2B5EF4-FFF2-40B4-BE49-F238E27FC236}">
                <a16:creationId xmlns:a16="http://schemas.microsoft.com/office/drawing/2014/main" id="{FBB7AFF0-04FF-4FA0-B8C2-D6C39F967168}"/>
              </a:ext>
            </a:extLst>
          </p:cNvPr>
          <p:cNvSpPr/>
          <p:nvPr/>
        </p:nvSpPr>
        <p:spPr>
          <a:xfrm>
            <a:off x="9767275" y="2253415"/>
            <a:ext cx="1794734" cy="86103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prstClr val="white"/>
                </a:solidFill>
                <a:latin typeface="Arial" panose="020B0604020202020204" pitchFamily="34" charset="0"/>
                <a:cs typeface="Arial" panose="020B0604020202020204" pitchFamily="34" charset="0"/>
              </a:rPr>
              <a:t>Python Champion</a:t>
            </a:r>
          </a:p>
        </p:txBody>
      </p:sp>
    </p:spTree>
    <p:extLst>
      <p:ext uri="{BB962C8B-B14F-4D97-AF65-F5344CB8AC3E}">
        <p14:creationId xmlns:p14="http://schemas.microsoft.com/office/powerpoint/2010/main" val="3432460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3576</TotalTime>
  <Words>2206</Words>
  <Application>Microsoft Office PowerPoint</Application>
  <PresentationFormat>Widescreen</PresentationFormat>
  <Paragraphs>249</Paragraphs>
  <Slides>36</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46" baseType="lpstr">
      <vt:lpstr>Arial</vt:lpstr>
      <vt:lpstr>Arial Black</vt:lpstr>
      <vt:lpstr>Calibri</vt:lpstr>
      <vt:lpstr>Calibri Light</vt:lpstr>
      <vt:lpstr>Courier New</vt:lpstr>
      <vt:lpstr>Harrington</vt:lpstr>
      <vt:lpstr>Office Theme</vt:lpstr>
      <vt:lpstr>1_Office Theme</vt:lpstr>
      <vt:lpstr>3_Office Theme</vt:lpstr>
      <vt:lpstr>Bitmap Image</vt:lpstr>
      <vt:lpstr>1 . 1   P  Y  T  H  O  N   1 0 1</vt:lpstr>
      <vt:lpstr>Programming Languages Overview</vt:lpstr>
      <vt:lpstr>Programming Languages</vt:lpstr>
      <vt:lpstr>Low Level Language</vt:lpstr>
      <vt:lpstr>Low Level Language</vt:lpstr>
      <vt:lpstr>High Level Language</vt:lpstr>
      <vt:lpstr>Different Programming Languages</vt:lpstr>
      <vt:lpstr>Top Programming Languages</vt:lpstr>
      <vt:lpstr>Top No 1 Programming Language - Python </vt:lpstr>
      <vt:lpstr>Python Overview</vt:lpstr>
      <vt:lpstr>What  is Python? </vt:lpstr>
      <vt:lpstr>Author of Python </vt:lpstr>
      <vt:lpstr>Features of Python</vt:lpstr>
      <vt:lpstr>Features of Python </vt:lpstr>
      <vt:lpstr>Features of Python </vt:lpstr>
      <vt:lpstr>Features of Python </vt:lpstr>
      <vt:lpstr>Features of Python </vt:lpstr>
      <vt:lpstr>Features of Python </vt:lpstr>
      <vt:lpstr>Features of Python </vt:lpstr>
      <vt:lpstr>Python Execution</vt:lpstr>
      <vt:lpstr>How Python gets Executed?</vt:lpstr>
      <vt:lpstr>How Python gets Executed?</vt:lpstr>
      <vt:lpstr>Interesting Facts in Python</vt:lpstr>
      <vt:lpstr>Python is a interpreter language</vt:lpstr>
      <vt:lpstr>Versions of Python </vt:lpstr>
      <vt:lpstr>Where can we use Python? </vt:lpstr>
      <vt:lpstr>Who is using Python?</vt:lpstr>
      <vt:lpstr>Flavors of Python</vt:lpstr>
      <vt:lpstr>Is it Python is a Scripting Language?</vt:lpstr>
      <vt:lpstr>Limitations of Python </vt:lpstr>
      <vt:lpstr>Top 10  Reasons to learn Python</vt:lpstr>
      <vt:lpstr>Top 10 Reason to learn Python </vt:lpstr>
      <vt:lpstr>Why Python is the ultimate choice for Data Science?</vt:lpstr>
      <vt:lpstr>Python is the ultimate choice for Data Science </vt:lpstr>
      <vt:lpstr>SAS, R, Python Comparison</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418</cp:revision>
  <dcterms:created xsi:type="dcterms:W3CDTF">2020-10-10T11:44:08Z</dcterms:created>
  <dcterms:modified xsi:type="dcterms:W3CDTF">2020-11-21T13:10:00Z</dcterms:modified>
</cp:coreProperties>
</file>